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62" r:id="rId5"/>
    <p:sldId id="265" r:id="rId6"/>
    <p:sldId id="269" r:id="rId7"/>
    <p:sldId id="270" r:id="rId8"/>
    <p:sldId id="271" r:id="rId9"/>
    <p:sldId id="266" r:id="rId10"/>
    <p:sldId id="273" r:id="rId11"/>
    <p:sldId id="277" r:id="rId12"/>
    <p:sldId id="272" r:id="rId13"/>
    <p:sldId id="275" r:id="rId14"/>
    <p:sldId id="278" r:id="rId15"/>
    <p:sldId id="276" r:id="rId16"/>
    <p:sldId id="279" r:id="rId17"/>
    <p:sldId id="281" r:id="rId18"/>
    <p:sldId id="282" r:id="rId19"/>
    <p:sldId id="284" r:id="rId20"/>
    <p:sldId id="289" r:id="rId21"/>
    <p:sldId id="286" r:id="rId22"/>
    <p:sldId id="290" r:id="rId23"/>
    <p:sldId id="291" r:id="rId24"/>
    <p:sldId id="287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16" autoAdjust="0"/>
    <p:restoredTop sz="93582" autoAdjust="0"/>
  </p:normalViewPr>
  <p:slideViewPr>
    <p:cSldViewPr>
      <p:cViewPr>
        <p:scale>
          <a:sx n="90" d="100"/>
          <a:sy n="90" d="100"/>
        </p:scale>
        <p:origin x="-63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mariano\silicio\TRABAJO\05.-EXPERIMENTOS\10.-3He4He-Triumf\S1227\analysis\TargetDP\12C_on_helium_targ_effectivelength_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4.5713965756520307E-2"/>
          <c:y val="3.9506387902957414E-2"/>
          <c:w val="0.87785126648996736"/>
          <c:h val="0.71370467264136106"/>
        </c:manualLayout>
      </c:layout>
      <c:scatterChart>
        <c:scatterStyle val="lineMarker"/>
        <c:ser>
          <c:idx val="0"/>
          <c:order val="0"/>
          <c:tx>
            <c:v>Total Inte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plus>
              <c:numRef>
                <c:f>TDP!$AE$2:$AE$38</c:f>
                <c:numCache>
                  <c:formatCode>General</c:formatCode>
                  <c:ptCount val="37"/>
                  <c:pt idx="0">
                    <c:v>3.429856091057915E-10</c:v>
                  </c:pt>
                  <c:pt idx="1">
                    <c:v>2.9566877880179871E-10</c:v>
                  </c:pt>
                  <c:pt idx="2">
                    <c:v>3.1843253925873538E-10</c:v>
                  </c:pt>
                  <c:pt idx="3">
                    <c:v>7.9630700969962227E-11</c:v>
                  </c:pt>
                  <c:pt idx="4">
                    <c:v>3.5732483030252753E-10</c:v>
                  </c:pt>
                  <c:pt idx="5">
                    <c:v>2.1094257485256844E-10</c:v>
                  </c:pt>
                  <c:pt idx="6">
                    <c:v>1.7224944695964726E-10</c:v>
                  </c:pt>
                  <c:pt idx="7">
                    <c:v>1.5153792041072396E-10</c:v>
                  </c:pt>
                  <c:pt idx="8">
                    <c:v>1.2183281940324557E-10</c:v>
                  </c:pt>
                  <c:pt idx="9">
                    <c:v>1.0046959619339867E-10</c:v>
                  </c:pt>
                  <c:pt idx="10">
                    <c:v>4.2793581774389317E-10</c:v>
                  </c:pt>
                  <c:pt idx="11">
                    <c:v>4.3608218393178554E-10</c:v>
                  </c:pt>
                  <c:pt idx="12">
                    <c:v>5.2692522306896546E-10</c:v>
                  </c:pt>
                  <c:pt idx="13">
                    <c:v>1.16700457667458E-10</c:v>
                  </c:pt>
                  <c:pt idx="14">
                    <c:v>8.898340309549298E-11</c:v>
                  </c:pt>
                  <c:pt idx="15">
                    <c:v>1.3796431359668509E-10</c:v>
                  </c:pt>
                  <c:pt idx="16">
                    <c:v>2.8645067825094687E-10</c:v>
                  </c:pt>
                  <c:pt idx="17">
                    <c:v>8.4092151767150609E-10</c:v>
                  </c:pt>
                  <c:pt idx="18">
                    <c:v>1.7686303722136814E-9</c:v>
                  </c:pt>
                  <c:pt idx="19">
                    <c:v>7.2492945509954048E-10</c:v>
                  </c:pt>
                  <c:pt idx="20">
                    <c:v>3.9782732366679866E-10</c:v>
                  </c:pt>
                  <c:pt idx="21">
                    <c:v>3.1963117586277851E-10</c:v>
                  </c:pt>
                  <c:pt idx="22">
                    <c:v>3.5249346304275198E-10</c:v>
                  </c:pt>
                  <c:pt idx="23">
                    <c:v>1.3964147616634503E-10</c:v>
                  </c:pt>
                  <c:pt idx="24">
                    <c:v>2.6583216441208617E-10</c:v>
                  </c:pt>
                  <c:pt idx="25">
                    <c:v>1.6189982502772392E-10</c:v>
                  </c:pt>
                  <c:pt idx="26">
                    <c:v>2.6407098573299673E-10</c:v>
                  </c:pt>
                  <c:pt idx="27">
                    <c:v>1.3097515170892245E-10</c:v>
                  </c:pt>
                  <c:pt idx="28">
                    <c:v>1.6526959131326089E-10</c:v>
                  </c:pt>
                  <c:pt idx="29">
                    <c:v>3.8463463104301198E-10</c:v>
                  </c:pt>
                  <c:pt idx="30">
                    <c:v>4.6933545204256634E-10</c:v>
                  </c:pt>
                  <c:pt idx="31">
                    <c:v>5.626598639558674E-10</c:v>
                  </c:pt>
                  <c:pt idx="32">
                    <c:v>1.5386992945469297E-10</c:v>
                  </c:pt>
                  <c:pt idx="33">
                    <c:v>1.6480723878272849E-10</c:v>
                  </c:pt>
                  <c:pt idx="34">
                    <c:v>5.2314920105686329E-10</c:v>
                  </c:pt>
                  <c:pt idx="35">
                    <c:v>6.8202751833777806E-10</c:v>
                  </c:pt>
                  <c:pt idx="36">
                    <c:v>3.6701797310697795E-10</c:v>
                  </c:pt>
                </c:numCache>
              </c:numRef>
            </c:plus>
            <c:minus>
              <c:numRef>
                <c:f>TDP!$AE$2:$AE$38</c:f>
                <c:numCache>
                  <c:formatCode>General</c:formatCode>
                  <c:ptCount val="37"/>
                  <c:pt idx="0">
                    <c:v>3.429856091057915E-10</c:v>
                  </c:pt>
                  <c:pt idx="1">
                    <c:v>2.9566877880179871E-10</c:v>
                  </c:pt>
                  <c:pt idx="2">
                    <c:v>3.1843253925873538E-10</c:v>
                  </c:pt>
                  <c:pt idx="3">
                    <c:v>7.9630700969962227E-11</c:v>
                  </c:pt>
                  <c:pt idx="4">
                    <c:v>3.5732483030252753E-10</c:v>
                  </c:pt>
                  <c:pt idx="5">
                    <c:v>2.1094257485256844E-10</c:v>
                  </c:pt>
                  <c:pt idx="6">
                    <c:v>1.7224944695964726E-10</c:v>
                  </c:pt>
                  <c:pt idx="7">
                    <c:v>1.5153792041072396E-10</c:v>
                  </c:pt>
                  <c:pt idx="8">
                    <c:v>1.2183281940324557E-10</c:v>
                  </c:pt>
                  <c:pt idx="9">
                    <c:v>1.0046959619339867E-10</c:v>
                  </c:pt>
                  <c:pt idx="10">
                    <c:v>4.2793581774389317E-10</c:v>
                  </c:pt>
                  <c:pt idx="11">
                    <c:v>4.3608218393178554E-10</c:v>
                  </c:pt>
                  <c:pt idx="12">
                    <c:v>5.2692522306896546E-10</c:v>
                  </c:pt>
                  <c:pt idx="13">
                    <c:v>1.16700457667458E-10</c:v>
                  </c:pt>
                  <c:pt idx="14">
                    <c:v>8.898340309549298E-11</c:v>
                  </c:pt>
                  <c:pt idx="15">
                    <c:v>1.3796431359668509E-10</c:v>
                  </c:pt>
                  <c:pt idx="16">
                    <c:v>2.8645067825094687E-10</c:v>
                  </c:pt>
                  <c:pt idx="17">
                    <c:v>8.4092151767150609E-10</c:v>
                  </c:pt>
                  <c:pt idx="18">
                    <c:v>1.7686303722136814E-9</c:v>
                  </c:pt>
                  <c:pt idx="19">
                    <c:v>7.2492945509954048E-10</c:v>
                  </c:pt>
                  <c:pt idx="20">
                    <c:v>3.9782732366679866E-10</c:v>
                  </c:pt>
                  <c:pt idx="21">
                    <c:v>3.1963117586277851E-10</c:v>
                  </c:pt>
                  <c:pt idx="22">
                    <c:v>3.5249346304275198E-10</c:v>
                  </c:pt>
                  <c:pt idx="23">
                    <c:v>1.3964147616634503E-10</c:v>
                  </c:pt>
                  <c:pt idx="24">
                    <c:v>2.6583216441208617E-10</c:v>
                  </c:pt>
                  <c:pt idx="25">
                    <c:v>1.6189982502772392E-10</c:v>
                  </c:pt>
                  <c:pt idx="26">
                    <c:v>2.6407098573299673E-10</c:v>
                  </c:pt>
                  <c:pt idx="27">
                    <c:v>1.3097515170892245E-10</c:v>
                  </c:pt>
                  <c:pt idx="28">
                    <c:v>1.6526959131326089E-10</c:v>
                  </c:pt>
                  <c:pt idx="29">
                    <c:v>3.8463463104301198E-10</c:v>
                  </c:pt>
                  <c:pt idx="30">
                    <c:v>4.6933545204256634E-10</c:v>
                  </c:pt>
                  <c:pt idx="31">
                    <c:v>5.626598639558674E-10</c:v>
                  </c:pt>
                  <c:pt idx="32">
                    <c:v>1.5386992945469297E-10</c:v>
                  </c:pt>
                  <c:pt idx="33">
                    <c:v>1.6480723878272849E-10</c:v>
                  </c:pt>
                  <c:pt idx="34">
                    <c:v>5.2314920105686329E-10</c:v>
                  </c:pt>
                  <c:pt idx="35">
                    <c:v>6.8202751833777806E-10</c:v>
                  </c:pt>
                  <c:pt idx="36">
                    <c:v>3.6701797310697795E-10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TDP!$B$2:$B$38</c:f>
              <c:numCache>
                <c:formatCode>General</c:formatCode>
                <c:ptCount val="37"/>
                <c:pt idx="0">
                  <c:v>0</c:v>
                </c:pt>
                <c:pt idx="1">
                  <c:v>-5</c:v>
                </c:pt>
                <c:pt idx="2">
                  <c:v>-4</c:v>
                </c:pt>
                <c:pt idx="3">
                  <c:v>-7</c:v>
                </c:pt>
                <c:pt idx="4">
                  <c:v>-3</c:v>
                </c:pt>
                <c:pt idx="5">
                  <c:v>-6</c:v>
                </c:pt>
                <c:pt idx="6">
                  <c:v>-6</c:v>
                </c:pt>
                <c:pt idx="7">
                  <c:v>-6</c:v>
                </c:pt>
                <c:pt idx="8">
                  <c:v>-9</c:v>
                </c:pt>
                <c:pt idx="9">
                  <c:v>-9</c:v>
                </c:pt>
                <c:pt idx="10">
                  <c:v>-5</c:v>
                </c:pt>
                <c:pt idx="11">
                  <c:v>-4</c:v>
                </c:pt>
                <c:pt idx="12">
                  <c:v>0</c:v>
                </c:pt>
                <c:pt idx="13">
                  <c:v>-11</c:v>
                </c:pt>
                <c:pt idx="14">
                  <c:v>-11</c:v>
                </c:pt>
                <c:pt idx="15">
                  <c:v>-11</c:v>
                </c:pt>
                <c:pt idx="16">
                  <c:v>-5.5</c:v>
                </c:pt>
                <c:pt idx="17">
                  <c:v>-1.5</c:v>
                </c:pt>
                <c:pt idx="18">
                  <c:v>-1.5</c:v>
                </c:pt>
                <c:pt idx="19">
                  <c:v>-1.5</c:v>
                </c:pt>
                <c:pt idx="20">
                  <c:v>5.5</c:v>
                </c:pt>
                <c:pt idx="21">
                  <c:v>5.5</c:v>
                </c:pt>
                <c:pt idx="22">
                  <c:v>5.5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3</c:v>
                </c:pt>
                <c:pt idx="30">
                  <c:v>1</c:v>
                </c:pt>
                <c:pt idx="31">
                  <c:v>4.5</c:v>
                </c:pt>
                <c:pt idx="32">
                  <c:v>9</c:v>
                </c:pt>
                <c:pt idx="33">
                  <c:v>9</c:v>
                </c:pt>
                <c:pt idx="34">
                  <c:v>2</c:v>
                </c:pt>
                <c:pt idx="35">
                  <c:v>5</c:v>
                </c:pt>
                <c:pt idx="36">
                  <c:v>6</c:v>
                </c:pt>
              </c:numCache>
            </c:numRef>
          </c:xVal>
          <c:yVal>
            <c:numRef>
              <c:f>TDP!$AD$2:$AD$38</c:f>
              <c:numCache>
                <c:formatCode>0.000E+00</c:formatCode>
                <c:ptCount val="37"/>
                <c:pt idx="0">
                  <c:v>2.7490860956838033E-8</c:v>
                </c:pt>
                <c:pt idx="1">
                  <c:v>2.2825100547475381E-8</c:v>
                </c:pt>
                <c:pt idx="2">
                  <c:v>2.499861487308025E-8</c:v>
                </c:pt>
                <c:pt idx="3">
                  <c:v>7.2904342737448743E-9</c:v>
                </c:pt>
                <c:pt idx="4">
                  <c:v>2.6878081229549125E-8</c:v>
                </c:pt>
                <c:pt idx="5">
                  <c:v>1.0539142766598265E-8</c:v>
                </c:pt>
                <c:pt idx="6">
                  <c:v>1.097193141796897E-8</c:v>
                </c:pt>
                <c:pt idx="7">
                  <c:v>1.0343717305765823E-8</c:v>
                </c:pt>
                <c:pt idx="8">
                  <c:v>6.7008551731564258E-9</c:v>
                </c:pt>
                <c:pt idx="9">
                  <c:v>6.6779482324677137E-9</c:v>
                </c:pt>
                <c:pt idx="10">
                  <c:v>2.2947861024002826E-8</c:v>
                </c:pt>
                <c:pt idx="11">
                  <c:v>2.5396806631838999E-8</c:v>
                </c:pt>
                <c:pt idx="12">
                  <c:v>2.6772256423688969E-8</c:v>
                </c:pt>
                <c:pt idx="13">
                  <c:v>6.9518944969930937E-9</c:v>
                </c:pt>
                <c:pt idx="14">
                  <c:v>6.6418227344314308E-9</c:v>
                </c:pt>
                <c:pt idx="15">
                  <c:v>6.6430351483466189E-9</c:v>
                </c:pt>
                <c:pt idx="16">
                  <c:v>1.7721339750746761E-8</c:v>
                </c:pt>
                <c:pt idx="17">
                  <c:v>2.6600977835553858E-8</c:v>
                </c:pt>
                <c:pt idx="18">
                  <c:v>2.8394575302723584E-8</c:v>
                </c:pt>
                <c:pt idx="19">
                  <c:v>2.8180990801782137E-8</c:v>
                </c:pt>
                <c:pt idx="20">
                  <c:v>1.9506388481831712E-8</c:v>
                </c:pt>
                <c:pt idx="21">
                  <c:v>2.0377963468920937E-8</c:v>
                </c:pt>
                <c:pt idx="22">
                  <c:v>1.9171094705042786E-8</c:v>
                </c:pt>
                <c:pt idx="23">
                  <c:v>9.1270236252182294E-9</c:v>
                </c:pt>
                <c:pt idx="24">
                  <c:v>9.0605958151057104E-9</c:v>
                </c:pt>
                <c:pt idx="25">
                  <c:v>8.8460017252104707E-9</c:v>
                </c:pt>
                <c:pt idx="26">
                  <c:v>9.2403609029147243E-9</c:v>
                </c:pt>
                <c:pt idx="27">
                  <c:v>8.7325000976355545E-9</c:v>
                </c:pt>
                <c:pt idx="28">
                  <c:v>8.9365782101804894E-9</c:v>
                </c:pt>
                <c:pt idx="29">
                  <c:v>2.7506898579809451E-8</c:v>
                </c:pt>
                <c:pt idx="30">
                  <c:v>2.756421069955151E-8</c:v>
                </c:pt>
                <c:pt idx="31">
                  <c:v>2.7097794560610817E-8</c:v>
                </c:pt>
                <c:pt idx="32">
                  <c:v>7.8372467872457388E-9</c:v>
                </c:pt>
                <c:pt idx="33">
                  <c:v>8.0501529714947259E-9</c:v>
                </c:pt>
                <c:pt idx="34">
                  <c:v>2.8298652924496058E-8</c:v>
                </c:pt>
                <c:pt idx="35">
                  <c:v>2.3599047450086372E-8</c:v>
                </c:pt>
                <c:pt idx="36">
                  <c:v>1.289807626959165E-8</c:v>
                </c:pt>
              </c:numCache>
            </c:numRef>
          </c:yVal>
        </c:ser>
        <c:axId val="52902912"/>
        <c:axId val="53003008"/>
      </c:scatterChart>
      <c:valAx>
        <c:axId val="529029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53003008"/>
        <c:crosses val="autoZero"/>
        <c:crossBetween val="midCat"/>
        <c:majorUnit val="1"/>
      </c:valAx>
      <c:valAx>
        <c:axId val="5300300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600"/>
            </a:pPr>
            <a:endParaRPr lang="es-ES"/>
          </a:p>
        </c:txPr>
        <c:crossAx val="52902912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4D31-9244-4985-B61D-13C0F485C975}" type="datetimeFigureOut">
              <a:rPr lang="es-ES" smtClean="0"/>
              <a:pPr/>
              <a:t>09/02/2012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80D68-F5F5-47B7-AEB4-B2006DE0C76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D68-F5F5-47B7-AEB4-B2006DE0C76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D68-F5F5-47B7-AEB4-B2006DE0C76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80D68-F5F5-47B7-AEB4-B2006DE0C76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8 Conector recto"/>
          <p:cNvCxnSpPr/>
          <p:nvPr userDrawn="1"/>
        </p:nvCxnSpPr>
        <p:spPr>
          <a:xfrm>
            <a:off x="395288" y="3141663"/>
            <a:ext cx="8358187" cy="1587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4 Conector recto"/>
          <p:cNvCxnSpPr/>
          <p:nvPr userDrawn="1"/>
        </p:nvCxnSpPr>
        <p:spPr>
          <a:xfrm rot="5400000">
            <a:off x="3751263" y="4035425"/>
            <a:ext cx="4929188" cy="1587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21 Rectángulo"/>
          <p:cNvSpPr/>
          <p:nvPr userDrawn="1"/>
        </p:nvSpPr>
        <p:spPr>
          <a:xfrm>
            <a:off x="0" y="3141663"/>
            <a:ext cx="6357938" cy="3402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i="1" dirty="0"/>
              <a:t>Mariano Carmona Gallardo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i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Century Schoolbook" pitchFamily="18" charset="0"/>
              </a:rPr>
              <a:t>Grupo de Física Nuclear Experimental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Century Schoolbook" pitchFamily="18" charset="0"/>
              </a:rPr>
              <a:t>Instituto de Estructura de la Materia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Century Schoolbook" pitchFamily="18" charset="0"/>
              </a:rPr>
              <a:t>CSIC-Madrid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>
              <a:latin typeface="Century Schoolbook" pitchFamily="18" charset="0"/>
            </a:endParaRPr>
          </a:p>
        </p:txBody>
      </p:sp>
      <p:sp>
        <p:nvSpPr>
          <p:cNvPr id="10" name="49 Rectángulo"/>
          <p:cNvSpPr/>
          <p:nvPr userDrawn="1"/>
        </p:nvSpPr>
        <p:spPr bwMode="auto">
          <a:xfrm>
            <a:off x="6143636" y="3143248"/>
            <a:ext cx="3143250" cy="2492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496. WE-HERAEUS-SEMINAR ON ASTROPHYSICS WITH MODERN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SMALL-SCALE ACCELERATORS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Monotype Corsiva" pitchFamily="66" charset="0"/>
                <a:cs typeface="Arial" pitchFamily="34" charset="0"/>
              </a:rPr>
              <a:t>February</a:t>
            </a:r>
            <a:r>
              <a:rPr lang="es-ES" sz="2200" dirty="0">
                <a:latin typeface="Monotype Corsiva" pitchFamily="66" charset="0"/>
                <a:cs typeface="Arial" pitchFamily="34" charset="0"/>
              </a:rPr>
              <a:t> 2012</a:t>
            </a:r>
          </a:p>
        </p:txBody>
      </p:sp>
      <p:sp>
        <p:nvSpPr>
          <p:cNvPr id="11" name="17 CuadroTexto"/>
          <p:cNvSpPr txBox="1"/>
          <p:nvPr userDrawn="1"/>
        </p:nvSpPr>
        <p:spPr>
          <a:xfrm>
            <a:off x="-285750" y="1643063"/>
            <a:ext cx="7358063" cy="124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00" b="1" i="1" baseline="30000" dirty="0" smtClean="0">
                <a:solidFill>
                  <a:schemeClr val="lt1"/>
                </a:solidFill>
                <a:latin typeface="+mn-lt"/>
                <a:cs typeface="+mn-cs"/>
              </a:rPr>
              <a:t>4</a:t>
            </a:r>
            <a:r>
              <a:rPr lang="en-US" sz="2500" b="1" i="1" dirty="0" smtClean="0">
                <a:solidFill>
                  <a:schemeClr val="lt1"/>
                </a:solidFill>
                <a:latin typeface="+mn-lt"/>
                <a:cs typeface="+mn-cs"/>
              </a:rPr>
              <a:t>He(</a:t>
            </a:r>
            <a:r>
              <a:rPr lang="en-US" sz="2500" b="1" i="1" baseline="30000" dirty="0" smtClean="0">
                <a:solidFill>
                  <a:schemeClr val="lt1"/>
                </a:solidFill>
                <a:latin typeface="+mn-lt"/>
                <a:cs typeface="+mn-cs"/>
              </a:rPr>
              <a:t>3</a:t>
            </a:r>
            <a:r>
              <a:rPr lang="en-US" sz="2500" b="1" i="1" dirty="0" smtClean="0">
                <a:solidFill>
                  <a:schemeClr val="lt1"/>
                </a:solidFill>
                <a:latin typeface="+mn-lt"/>
                <a:cs typeface="+mn-cs"/>
              </a:rPr>
              <a:t>He,</a:t>
            </a:r>
            <a:r>
              <a:rPr lang="en-US" sz="2500" b="1" i="1" dirty="0" smtClean="0">
                <a:solidFill>
                  <a:schemeClr val="lt1"/>
                </a:solidFill>
                <a:latin typeface="Symbol" pitchFamily="18" charset="2"/>
                <a:cs typeface="+mn-cs"/>
              </a:rPr>
              <a:t>g</a:t>
            </a:r>
            <a:r>
              <a:rPr lang="en-US" sz="2500" b="1" i="1" dirty="0" smtClean="0">
                <a:solidFill>
                  <a:schemeClr val="lt1"/>
                </a:solidFill>
                <a:latin typeface="+mn-lt"/>
                <a:cs typeface="+mn-cs"/>
              </a:rPr>
              <a:t>) </a:t>
            </a:r>
            <a:r>
              <a:rPr lang="en-US" sz="2500" b="1" i="1" baseline="30000" dirty="0">
                <a:solidFill>
                  <a:schemeClr val="lt1"/>
                </a:solidFill>
                <a:latin typeface="+mn-lt"/>
                <a:cs typeface="+mn-cs"/>
              </a:rPr>
              <a:t>7</a:t>
            </a:r>
            <a:r>
              <a:rPr lang="en-US" sz="2500" b="1" i="1" dirty="0">
                <a:solidFill>
                  <a:schemeClr val="lt1"/>
                </a:solidFill>
                <a:latin typeface="+mn-lt"/>
                <a:cs typeface="+mn-cs"/>
              </a:rPr>
              <a:t>Be CROSS SECTION</a:t>
            </a:r>
          </a:p>
          <a:p>
            <a:pPr algn="ctr">
              <a:defRPr/>
            </a:pPr>
            <a:r>
              <a:rPr lang="en-US" sz="2500" b="1" i="1" dirty="0">
                <a:solidFill>
                  <a:schemeClr val="lt1"/>
                </a:solidFill>
                <a:latin typeface="+mn-lt"/>
                <a:cs typeface="+mn-cs"/>
              </a:rPr>
              <a:t> AT E</a:t>
            </a:r>
            <a:r>
              <a:rPr lang="en-US" sz="2500" b="1" i="1" baseline="-25000" dirty="0">
                <a:solidFill>
                  <a:schemeClr val="lt1"/>
                </a:solidFill>
                <a:latin typeface="+mn-lt"/>
                <a:cs typeface="+mn-cs"/>
              </a:rPr>
              <a:t>CM</a:t>
            </a:r>
            <a:r>
              <a:rPr lang="en-US" sz="2500" b="1" i="1" dirty="0">
                <a:solidFill>
                  <a:schemeClr val="lt1"/>
                </a:solidFill>
                <a:latin typeface="+mn-lt"/>
                <a:cs typeface="+mn-cs"/>
              </a:rPr>
              <a:t> of 900-2800 </a:t>
            </a:r>
            <a:r>
              <a:rPr lang="en-US" sz="2500" b="1" i="1" dirty="0" err="1">
                <a:solidFill>
                  <a:schemeClr val="lt1"/>
                </a:solidFill>
                <a:latin typeface="+mn-lt"/>
                <a:cs typeface="+mn-cs"/>
              </a:rPr>
              <a:t>keV</a:t>
            </a:r>
            <a:r>
              <a:rPr lang="en-US" sz="2500" b="1" i="1" dirty="0">
                <a:solidFill>
                  <a:schemeClr val="lt1"/>
                </a:solidFill>
                <a:latin typeface="+mn-lt"/>
                <a:cs typeface="+mn-cs"/>
              </a:rPr>
              <a:t> MEASURED  </a:t>
            </a:r>
          </a:p>
          <a:p>
            <a:pPr algn="ctr">
              <a:defRPr/>
            </a:pPr>
            <a:r>
              <a:rPr lang="es-ES" sz="2500" b="1" i="1" dirty="0">
                <a:solidFill>
                  <a:schemeClr val="lt1"/>
                </a:solidFill>
                <a:latin typeface="+mn-lt"/>
                <a:cs typeface="+mn-cs"/>
              </a:rPr>
              <a:t>AT A 5 MV TANDEM ACCELERATOR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4450"/>
            <a:ext cx="14049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41"/>
          <p:cNvGrpSpPr>
            <a:grpSpLocks/>
          </p:cNvGrpSpPr>
          <p:nvPr userDrawn="1"/>
        </p:nvGrpSpPr>
        <p:grpSpPr bwMode="auto">
          <a:xfrm>
            <a:off x="7370763" y="160338"/>
            <a:ext cx="1528762" cy="863600"/>
            <a:chOff x="7370780" y="160248"/>
            <a:chExt cx="1528069" cy="864000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3"/>
            <a:srcRect l="7780" t="4681" b="4749"/>
            <a:stretch>
              <a:fillRect/>
            </a:stretch>
          </p:blipFill>
          <p:spPr bwMode="auto">
            <a:xfrm>
              <a:off x="7370780" y="160248"/>
              <a:ext cx="602461" cy="847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0" descr="logo_grupo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7899" b="24779"/>
            <a:stretch>
              <a:fillRect/>
            </a:stretch>
          </p:blipFill>
          <p:spPr bwMode="auto">
            <a:xfrm>
              <a:off x="7996334" y="170526"/>
              <a:ext cx="902515" cy="853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5" descr="we-heraeus-logo-175w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86578" y="5000636"/>
            <a:ext cx="16668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8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10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4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2"/>
            <p:cNvGrpSpPr>
              <a:grpSpLocks noChangeAspect="1"/>
            </p:cNvGrpSpPr>
            <p:nvPr/>
          </p:nvGrpSpPr>
          <p:grpSpPr bwMode="auto">
            <a:xfrm rot="2220326">
              <a:off x="8286763" y="5929351"/>
              <a:ext cx="680495" cy="539997"/>
              <a:chOff x="4808754" y="3046842"/>
              <a:chExt cx="2470820" cy="1815690"/>
            </a:xfrm>
          </p:grpSpPr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30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5" name="Group 98"/>
              <p:cNvGrpSpPr>
                <a:grpSpLocks/>
              </p:cNvGrpSpPr>
              <p:nvPr/>
            </p:nvGrpSpPr>
            <p:grpSpPr bwMode="auto">
              <a:xfrm rot="-842639">
                <a:off x="5963564" y="3247795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6" name="Group 84"/>
              <p:cNvGrpSpPr>
                <a:grpSpLocks/>
              </p:cNvGrpSpPr>
              <p:nvPr/>
            </p:nvGrpSpPr>
            <p:grpSpPr bwMode="auto">
              <a:xfrm>
                <a:off x="4808754" y="3046842"/>
                <a:ext cx="906552" cy="899557"/>
                <a:chOff x="2722890" y="2214554"/>
                <a:chExt cx="368528" cy="39424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17" name="Straight Arrow Connector 16"/>
              <p:cNvCxnSpPr>
                <a:stCxn id="21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33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40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2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EXPERIMENT</a:t>
              </a:r>
              <a:endParaRPr lang="en-US" sz="1100" b="1" i="1" cap="all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ONGOING at </a:t>
              </a:r>
              <a:r>
                <a:rPr lang="en-US" sz="1100" b="1" i="1" u="sng" kern="1200" cap="all" dirty="0" err="1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triumf</a:t>
              </a:r>
              <a:endParaRPr lang="en-US" sz="1100" b="1" i="1" u="sng" kern="1200" cap="all" dirty="0" smtClean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3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image.pn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" y="11851"/>
            <a:ext cx="1214446" cy="1184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8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10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4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2"/>
            <p:cNvGrpSpPr>
              <a:grpSpLocks noChangeAspect="1"/>
            </p:cNvGrpSpPr>
            <p:nvPr/>
          </p:nvGrpSpPr>
          <p:grpSpPr bwMode="auto">
            <a:xfrm rot="2220326">
              <a:off x="8286763" y="5929351"/>
              <a:ext cx="680495" cy="539997"/>
              <a:chOff x="4808754" y="3046842"/>
              <a:chExt cx="2470820" cy="1815690"/>
            </a:xfrm>
          </p:grpSpPr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30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5" name="Group 98"/>
              <p:cNvGrpSpPr>
                <a:grpSpLocks/>
              </p:cNvGrpSpPr>
              <p:nvPr/>
            </p:nvGrpSpPr>
            <p:grpSpPr bwMode="auto">
              <a:xfrm rot="-842639">
                <a:off x="5963564" y="3247795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6" name="Group 84"/>
              <p:cNvGrpSpPr>
                <a:grpSpLocks/>
              </p:cNvGrpSpPr>
              <p:nvPr/>
            </p:nvGrpSpPr>
            <p:grpSpPr bwMode="auto">
              <a:xfrm>
                <a:off x="4808754" y="3046842"/>
                <a:ext cx="906552" cy="899557"/>
                <a:chOff x="2722890" y="2214554"/>
                <a:chExt cx="368528" cy="39424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17" name="Straight Arrow Connector 16"/>
              <p:cNvCxnSpPr>
                <a:stCxn id="21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33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75339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40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2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EXPERIMENT</a:t>
              </a:r>
              <a:endParaRPr lang="en-US" sz="1100" b="1" i="1" cap="all" dirty="0" smtClean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ONGOING AND FUTURE WORK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3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image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" y="11851"/>
            <a:ext cx="1214446" cy="1184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12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14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8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02"/>
            <p:cNvGrpSpPr>
              <a:grpSpLocks noChangeAspect="1"/>
            </p:cNvGrpSpPr>
            <p:nvPr/>
          </p:nvGrpSpPr>
          <p:grpSpPr bwMode="auto">
            <a:xfrm rot="2220326">
              <a:off x="8286773" y="5929337"/>
              <a:ext cx="680498" cy="540000"/>
              <a:chOff x="4808754" y="3046832"/>
              <a:chExt cx="2470830" cy="1815700"/>
            </a:xfrm>
          </p:grpSpPr>
          <p:grpSp>
            <p:nvGrpSpPr>
              <p:cNvPr id="18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34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5" name="Oval 34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9" name="Group 98"/>
              <p:cNvGrpSpPr>
                <a:grpSpLocks/>
              </p:cNvGrpSpPr>
              <p:nvPr/>
            </p:nvGrpSpPr>
            <p:grpSpPr bwMode="auto">
              <a:xfrm rot="-842639">
                <a:off x="5963574" y="3247805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20" name="Group 84"/>
              <p:cNvGrpSpPr>
                <a:grpSpLocks/>
              </p:cNvGrpSpPr>
              <p:nvPr/>
            </p:nvGrpSpPr>
            <p:grpSpPr bwMode="auto">
              <a:xfrm>
                <a:off x="4808754" y="3046832"/>
                <a:ext cx="906552" cy="899557"/>
                <a:chOff x="2722890" y="2214554"/>
                <a:chExt cx="368528" cy="39424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21" name="Straight Arrow Connector 20"/>
              <p:cNvCxnSpPr>
                <a:stCxn id="25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37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25 Rectángulo"/>
          <p:cNvSpPr/>
          <p:nvPr userDrawn="1"/>
        </p:nvSpPr>
        <p:spPr bwMode="auto">
          <a:xfrm>
            <a:off x="1571625" y="6572250"/>
            <a:ext cx="6357938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  <a:p>
            <a:pPr algn="ctr">
              <a:defRPr/>
            </a:pP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30 Conector recto"/>
          <p:cNvCxnSpPr/>
          <p:nvPr/>
        </p:nvCxnSpPr>
        <p:spPr bwMode="auto">
          <a:xfrm>
            <a:off x="0" y="1638299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54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1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u="sng" kern="1200" cap="all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EXPERIMENT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9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8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10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4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2"/>
            <p:cNvGrpSpPr>
              <a:grpSpLocks noChangeAspect="1"/>
            </p:cNvGrpSpPr>
            <p:nvPr/>
          </p:nvGrpSpPr>
          <p:grpSpPr bwMode="auto">
            <a:xfrm rot="2220326">
              <a:off x="8286773" y="5929338"/>
              <a:ext cx="680497" cy="539998"/>
              <a:chOff x="4808754" y="3046834"/>
              <a:chExt cx="2470828" cy="1815698"/>
            </a:xfrm>
          </p:grpSpPr>
          <p:grpSp>
            <p:nvGrpSpPr>
              <p:cNvPr id="14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30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5" name="Group 98"/>
              <p:cNvGrpSpPr>
                <a:grpSpLocks/>
              </p:cNvGrpSpPr>
              <p:nvPr/>
            </p:nvGrpSpPr>
            <p:grpSpPr bwMode="auto">
              <a:xfrm rot="-842639">
                <a:off x="5963572" y="3247803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6" name="Group 84"/>
              <p:cNvGrpSpPr>
                <a:grpSpLocks/>
              </p:cNvGrpSpPr>
              <p:nvPr/>
            </p:nvGrpSpPr>
            <p:grpSpPr bwMode="auto">
              <a:xfrm>
                <a:off x="4808754" y="3046834"/>
                <a:ext cx="906552" cy="899557"/>
                <a:chOff x="2722890" y="2214554"/>
                <a:chExt cx="368528" cy="39424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17" name="Straight Arrow Connector 16"/>
              <p:cNvCxnSpPr>
                <a:stCxn id="21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33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43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5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EXPERIMENT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6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7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9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3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02"/>
            <p:cNvGrpSpPr>
              <a:grpSpLocks noChangeAspect="1"/>
            </p:cNvGrpSpPr>
            <p:nvPr/>
          </p:nvGrpSpPr>
          <p:grpSpPr bwMode="auto">
            <a:xfrm rot="2220326">
              <a:off x="8286770" y="5929343"/>
              <a:ext cx="680497" cy="539998"/>
              <a:chOff x="4808754" y="3046836"/>
              <a:chExt cx="2470826" cy="1815696"/>
            </a:xfrm>
          </p:grpSpPr>
          <p:grpSp>
            <p:nvGrpSpPr>
              <p:cNvPr id="13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29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0" name="Oval 29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4" name="Group 98"/>
              <p:cNvGrpSpPr>
                <a:grpSpLocks/>
              </p:cNvGrpSpPr>
              <p:nvPr/>
            </p:nvGrpSpPr>
            <p:grpSpPr bwMode="auto">
              <a:xfrm rot="-842639">
                <a:off x="5963570" y="3247801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5" name="Group 84"/>
              <p:cNvGrpSpPr>
                <a:grpSpLocks/>
              </p:cNvGrpSpPr>
              <p:nvPr/>
            </p:nvGrpSpPr>
            <p:grpSpPr bwMode="auto">
              <a:xfrm>
                <a:off x="4808754" y="3046836"/>
                <a:ext cx="906552" cy="899557"/>
                <a:chOff x="2722890" y="2214554"/>
                <a:chExt cx="368528" cy="394248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16" name="Straight Arrow Connector 15"/>
              <p:cNvCxnSpPr>
                <a:stCxn id="20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32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42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4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EXPERIMENT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5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35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37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61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0" name="Group 102"/>
            <p:cNvGrpSpPr>
              <a:grpSpLocks noChangeAspect="1"/>
            </p:cNvGrpSpPr>
            <p:nvPr/>
          </p:nvGrpSpPr>
          <p:grpSpPr bwMode="auto">
            <a:xfrm rot="2220326">
              <a:off x="8286769" y="5929344"/>
              <a:ext cx="680496" cy="539997"/>
              <a:chOff x="4808754" y="3046838"/>
              <a:chExt cx="2470824" cy="1815694"/>
            </a:xfrm>
          </p:grpSpPr>
          <p:grpSp>
            <p:nvGrpSpPr>
              <p:cNvPr id="41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57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59" name="Oval 58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42" name="Group 98"/>
              <p:cNvGrpSpPr>
                <a:grpSpLocks/>
              </p:cNvGrpSpPr>
              <p:nvPr/>
            </p:nvGrpSpPr>
            <p:grpSpPr bwMode="auto">
              <a:xfrm rot="-842639">
                <a:off x="5963568" y="3247799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43" name="Group 84"/>
              <p:cNvGrpSpPr>
                <a:grpSpLocks/>
              </p:cNvGrpSpPr>
              <p:nvPr/>
            </p:nvGrpSpPr>
            <p:grpSpPr bwMode="auto">
              <a:xfrm>
                <a:off x="4808754" y="3046838"/>
                <a:ext cx="906552" cy="899557"/>
                <a:chOff x="2722890" y="2214554"/>
                <a:chExt cx="368528" cy="394248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44" name="Straight Arrow Connector 43"/>
              <p:cNvCxnSpPr>
                <a:stCxn id="48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60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4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65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70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72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PREVIOUS DATA</a:t>
              </a:r>
              <a:endParaRPr lang="en-US" sz="1100" b="1" i="1" u="sng" kern="1200" cap="all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EXPERIMENT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73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9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11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5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02"/>
            <p:cNvGrpSpPr>
              <a:grpSpLocks noChangeAspect="1"/>
            </p:cNvGrpSpPr>
            <p:nvPr/>
          </p:nvGrpSpPr>
          <p:grpSpPr bwMode="auto">
            <a:xfrm rot="2220326">
              <a:off x="8286765" y="5929346"/>
              <a:ext cx="680495" cy="539997"/>
              <a:chOff x="4808754" y="3046840"/>
              <a:chExt cx="2470822" cy="1815692"/>
            </a:xfrm>
          </p:grpSpPr>
          <p:grpSp>
            <p:nvGrpSpPr>
              <p:cNvPr id="15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31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6" name="Group 98"/>
              <p:cNvGrpSpPr>
                <a:grpSpLocks/>
              </p:cNvGrpSpPr>
              <p:nvPr/>
            </p:nvGrpSpPr>
            <p:grpSpPr bwMode="auto">
              <a:xfrm rot="-842639">
                <a:off x="5963566" y="3247797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7" name="Group 84"/>
              <p:cNvGrpSpPr>
                <a:grpSpLocks/>
              </p:cNvGrpSpPr>
              <p:nvPr/>
            </p:nvGrpSpPr>
            <p:grpSpPr bwMode="auto">
              <a:xfrm>
                <a:off x="4808754" y="3046840"/>
                <a:ext cx="906552" cy="899557"/>
                <a:chOff x="2722890" y="2214554"/>
                <a:chExt cx="368528" cy="39424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18" name="Straight Arrow Connector 17"/>
              <p:cNvCxnSpPr>
                <a:stCxn id="22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34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44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6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 smtClean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EXPERIMENT</a:t>
              </a:r>
              <a:endParaRPr lang="en-US" sz="1100" b="1" i="1" u="sng" kern="1200" cap="all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 smtClean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7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48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50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74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" name="Group 102"/>
            <p:cNvGrpSpPr>
              <a:grpSpLocks noChangeAspect="1"/>
            </p:cNvGrpSpPr>
            <p:nvPr/>
          </p:nvGrpSpPr>
          <p:grpSpPr bwMode="auto">
            <a:xfrm rot="2220326">
              <a:off x="8286763" y="5929351"/>
              <a:ext cx="680495" cy="539997"/>
              <a:chOff x="4808754" y="3046842"/>
              <a:chExt cx="2470820" cy="1815690"/>
            </a:xfrm>
          </p:grpSpPr>
          <p:grpSp>
            <p:nvGrpSpPr>
              <p:cNvPr id="54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70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71" name="Oval 70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55" name="Group 98"/>
              <p:cNvGrpSpPr>
                <a:grpSpLocks/>
              </p:cNvGrpSpPr>
              <p:nvPr/>
            </p:nvGrpSpPr>
            <p:grpSpPr bwMode="auto">
              <a:xfrm rot="-842639">
                <a:off x="5963564" y="3247795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56" name="Group 84"/>
              <p:cNvGrpSpPr>
                <a:grpSpLocks/>
              </p:cNvGrpSpPr>
              <p:nvPr/>
            </p:nvGrpSpPr>
            <p:grpSpPr bwMode="auto">
              <a:xfrm>
                <a:off x="4808754" y="3046842"/>
                <a:ext cx="906552" cy="899557"/>
                <a:chOff x="2722890" y="2214554"/>
                <a:chExt cx="368528" cy="394248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57" name="Straight Arrow Connector 56"/>
              <p:cNvCxnSpPr>
                <a:stCxn id="61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73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80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82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EXPERIMENT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83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9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11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5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02"/>
            <p:cNvGrpSpPr>
              <a:grpSpLocks noChangeAspect="1"/>
            </p:cNvGrpSpPr>
            <p:nvPr/>
          </p:nvGrpSpPr>
          <p:grpSpPr bwMode="auto">
            <a:xfrm rot="2220326">
              <a:off x="8286763" y="5929351"/>
              <a:ext cx="680495" cy="539997"/>
              <a:chOff x="4808754" y="3046842"/>
              <a:chExt cx="2470820" cy="1815690"/>
            </a:xfrm>
          </p:grpSpPr>
          <p:grpSp>
            <p:nvGrpSpPr>
              <p:cNvPr id="15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31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6" name="Group 98"/>
              <p:cNvGrpSpPr>
                <a:grpSpLocks/>
              </p:cNvGrpSpPr>
              <p:nvPr/>
            </p:nvGrpSpPr>
            <p:grpSpPr bwMode="auto">
              <a:xfrm rot="-842639">
                <a:off x="5963564" y="3247795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7" name="Group 84"/>
              <p:cNvGrpSpPr>
                <a:grpSpLocks/>
              </p:cNvGrpSpPr>
              <p:nvPr/>
            </p:nvGrpSpPr>
            <p:grpSpPr bwMode="auto">
              <a:xfrm>
                <a:off x="4808754" y="3046842"/>
                <a:ext cx="906552" cy="899557"/>
                <a:chOff x="2722890" y="2214554"/>
                <a:chExt cx="368528" cy="39424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18" name="Straight Arrow Connector 17"/>
              <p:cNvCxnSpPr>
                <a:stCxn id="22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34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41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3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EXPERIMENT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OBSERVABLES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4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>
            <a:grpSpLocks/>
          </p:cNvGrpSpPr>
          <p:nvPr userDrawn="1"/>
        </p:nvGrpSpPr>
        <p:grpSpPr bwMode="auto">
          <a:xfrm>
            <a:off x="0" y="0"/>
            <a:ext cx="9113459" cy="6858000"/>
            <a:chOff x="0" y="0"/>
            <a:chExt cx="9112935" cy="6858035"/>
          </a:xfrm>
        </p:grpSpPr>
        <p:cxnSp>
          <p:nvCxnSpPr>
            <p:cNvPr id="9" name="11 Conector recto"/>
            <p:cNvCxnSpPr/>
            <p:nvPr/>
          </p:nvCxnSpPr>
          <p:spPr bwMode="auto">
            <a:xfrm>
              <a:off x="1588997" y="6499258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16 CuadroTexto"/>
            <p:cNvSpPr txBox="1"/>
            <p:nvPr/>
          </p:nvSpPr>
          <p:spPr bwMode="auto">
            <a:xfrm>
              <a:off x="1428668" y="6572284"/>
              <a:ext cx="1500102" cy="2460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i="1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M. Carmona-Gallardo </a:t>
              </a:r>
            </a:p>
          </p:txBody>
        </p:sp>
        <p:sp>
          <p:nvSpPr>
            <p:cNvPr id="11" name="27 Rectángulo"/>
            <p:cNvSpPr/>
            <p:nvPr/>
          </p:nvSpPr>
          <p:spPr bwMode="auto">
            <a:xfrm>
              <a:off x="0" y="0"/>
              <a:ext cx="1142910" cy="685803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11 Conector recto"/>
            <p:cNvCxnSpPr/>
            <p:nvPr/>
          </p:nvCxnSpPr>
          <p:spPr bwMode="auto">
            <a:xfrm>
              <a:off x="1588997" y="857236"/>
              <a:ext cx="7286206" cy="1588"/>
            </a:xfrm>
            <a:prstGeom prst="line">
              <a:avLst/>
            </a:prstGeom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8080264" y="106427"/>
              <a:ext cx="1032671" cy="607932"/>
              <a:chOff x="8080264" y="106427"/>
              <a:chExt cx="1032671" cy="607932"/>
            </a:xfrm>
          </p:grpSpPr>
          <p:pic>
            <p:nvPicPr>
              <p:cNvPr id="35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780" t="4681" b="4749"/>
              <a:stretch>
                <a:fillRect/>
              </a:stretch>
            </p:blipFill>
            <p:spPr bwMode="auto">
              <a:xfrm>
                <a:off x="8080264" y="106427"/>
                <a:ext cx="420337" cy="59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58" descr="logo_grupo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17899" b="24779"/>
              <a:stretch>
                <a:fillRect/>
              </a:stretch>
            </p:blipFill>
            <p:spPr bwMode="auto">
              <a:xfrm>
                <a:off x="8483250" y="118717"/>
                <a:ext cx="629685" cy="5956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02"/>
            <p:cNvGrpSpPr>
              <a:grpSpLocks noChangeAspect="1"/>
            </p:cNvGrpSpPr>
            <p:nvPr/>
          </p:nvGrpSpPr>
          <p:grpSpPr bwMode="auto">
            <a:xfrm rot="2220326">
              <a:off x="8286763" y="5929351"/>
              <a:ext cx="680495" cy="539997"/>
              <a:chOff x="4808754" y="3046842"/>
              <a:chExt cx="2470820" cy="1815690"/>
            </a:xfrm>
          </p:grpSpPr>
          <p:grpSp>
            <p:nvGrpSpPr>
              <p:cNvPr id="15" name="Group 85"/>
              <p:cNvGrpSpPr>
                <a:grpSpLocks/>
              </p:cNvGrpSpPr>
              <p:nvPr/>
            </p:nvGrpSpPr>
            <p:grpSpPr bwMode="auto">
              <a:xfrm>
                <a:off x="4854052" y="4059131"/>
                <a:ext cx="969563" cy="803401"/>
                <a:chOff x="2714611" y="2945582"/>
                <a:chExt cx="394143" cy="352106"/>
              </a:xfrm>
            </p:grpSpPr>
            <p:grpSp>
              <p:nvGrpSpPr>
                <p:cNvPr id="31" name="Group 13"/>
                <p:cNvGrpSpPr>
                  <a:grpSpLocks/>
                </p:cNvGrpSpPr>
                <p:nvPr/>
              </p:nvGrpSpPr>
              <p:grpSpPr bwMode="auto">
                <a:xfrm>
                  <a:off x="2714611" y="2945582"/>
                  <a:ext cx="394143" cy="220766"/>
                  <a:chOff x="2192773" y="3599770"/>
                  <a:chExt cx="394143" cy="220766"/>
                </a:xfrm>
              </p:grpSpPr>
              <p:sp>
                <p:nvSpPr>
                  <p:cNvPr id="33" name="Oval 32"/>
                  <p:cNvSpPr/>
                  <p:nvPr/>
                </p:nvSpPr>
                <p:spPr>
                  <a:xfrm>
                    <a:off x="2192773" y="3604536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2385316" y="3599770"/>
                    <a:ext cx="201600" cy="216000"/>
                  </a:xfrm>
                  <a:prstGeom prst="ellipse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s-ES" dirty="0"/>
                  </a:p>
                </p:txBody>
              </p:sp>
            </p:grpSp>
            <p:sp>
              <p:nvSpPr>
                <p:cNvPr id="32" name="Oval 31"/>
                <p:cNvSpPr/>
                <p:nvPr/>
              </p:nvSpPr>
              <p:spPr>
                <a:xfrm>
                  <a:off x="2819706" y="309766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6" name="Group 98"/>
              <p:cNvGrpSpPr>
                <a:grpSpLocks/>
              </p:cNvGrpSpPr>
              <p:nvPr/>
            </p:nvGrpSpPr>
            <p:grpSpPr bwMode="auto">
              <a:xfrm rot="-842639">
                <a:off x="5963564" y="3247795"/>
                <a:ext cx="1316010" cy="1201527"/>
                <a:chOff x="5970633" y="3194926"/>
                <a:chExt cx="1316010" cy="1201527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6487809" y="3194926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6283601" y="3903604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6790722" y="343904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417493" y="3544618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6096158" y="3253173"/>
                  <a:ext cx="495921" cy="492849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704821" y="3848568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970633" y="3642001"/>
                  <a:ext cx="527195" cy="45638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grpSp>
            <p:nvGrpSpPr>
              <p:cNvPr id="17" name="Group 84"/>
              <p:cNvGrpSpPr>
                <a:grpSpLocks/>
              </p:cNvGrpSpPr>
              <p:nvPr/>
            </p:nvGrpSpPr>
            <p:grpSpPr bwMode="auto">
              <a:xfrm>
                <a:off x="4808754" y="3046842"/>
                <a:ext cx="906552" cy="899557"/>
                <a:chOff x="2722890" y="2214554"/>
                <a:chExt cx="368528" cy="39424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727396" y="2403688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887389" y="2392802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877104" y="2230534"/>
                  <a:ext cx="214314" cy="20002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22890" y="2214554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cxnSp>
            <p:nvCxnSpPr>
              <p:cNvPr id="18" name="Straight Arrow Connector 17"/>
              <p:cNvCxnSpPr>
                <a:stCxn id="22" idx="5"/>
              </p:cNvCxnSpPr>
              <p:nvPr/>
            </p:nvCxnSpPr>
            <p:spPr>
              <a:xfrm rot="16200000" flipH="1">
                <a:off x="5682344" y="3398426"/>
                <a:ext cx="309596" cy="438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34" idx="7"/>
              </p:cNvCxnSpPr>
              <p:nvPr/>
            </p:nvCxnSpPr>
            <p:spPr>
              <a:xfrm rot="5400000" flipH="1" flipV="1">
                <a:off x="5622119" y="3747605"/>
                <a:ext cx="341623" cy="3227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8 Marcador de fecha"/>
          <p:cNvSpPr txBox="1">
            <a:spLocks/>
          </p:cNvSpPr>
          <p:nvPr userDrawn="1"/>
        </p:nvSpPr>
        <p:spPr bwMode="auto">
          <a:xfrm>
            <a:off x="7437438" y="6508750"/>
            <a:ext cx="17145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Bad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Honnef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s-ES" sz="1000" b="1" i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February</a:t>
            </a:r>
            <a:r>
              <a:rPr lang="es-ES" sz="1000" b="1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2012</a:t>
            </a:r>
            <a:endParaRPr lang="es-ES" sz="1000" b="1" i="1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25 Rectángulo"/>
          <p:cNvSpPr/>
          <p:nvPr userDrawn="1"/>
        </p:nvSpPr>
        <p:spPr bwMode="auto">
          <a:xfrm>
            <a:off x="1571625" y="6572250"/>
            <a:ext cx="6357938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s-ES" sz="1000" b="1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Astrophysical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Factor of </a:t>
            </a:r>
            <a:r>
              <a:rPr lang="es-ES" sz="1000" b="1" i="1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He(</a:t>
            </a:r>
            <a:r>
              <a:rPr lang="es-ES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He,</a:t>
            </a:r>
            <a:r>
              <a:rPr lang="el-GR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γ)</a:t>
            </a:r>
            <a:r>
              <a:rPr lang="el-GR" sz="1000" b="1" i="1" kern="1200" baseline="300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s-ES" sz="1000" b="1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 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008" y="-24"/>
            <a:ext cx="1177984" cy="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1142976" y="142852"/>
            <a:ext cx="6929486" cy="642942"/>
          </a:xfrm>
          <a:prstGeom prst="rect">
            <a:avLst/>
          </a:prstGeom>
        </p:spPr>
        <p:txBody>
          <a:bodyPr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s-ES" sz="30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cxnSp>
        <p:nvCxnSpPr>
          <p:cNvPr id="41" name="30 Conector recto"/>
          <p:cNvCxnSpPr/>
          <p:nvPr userDrawn="1"/>
        </p:nvCxnSpPr>
        <p:spPr bwMode="auto">
          <a:xfrm>
            <a:off x="-1824" y="5929330"/>
            <a:ext cx="1144800" cy="1588"/>
          </a:xfrm>
          <a:prstGeom prst="line">
            <a:avLst/>
          </a:prstGeom>
          <a:ln w="38100">
            <a:solidFill>
              <a:srgbClr val="625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57"/>
          <p:cNvGrpSpPr>
            <a:grpSpLocks/>
          </p:cNvGrpSpPr>
          <p:nvPr userDrawn="1"/>
        </p:nvGrpSpPr>
        <p:grpSpPr bwMode="auto">
          <a:xfrm>
            <a:off x="-71438" y="1364354"/>
            <a:ext cx="1285852" cy="4493538"/>
            <a:chOff x="-71438" y="1570733"/>
            <a:chExt cx="1285852" cy="4493589"/>
          </a:xfrm>
        </p:grpSpPr>
        <p:sp>
          <p:nvSpPr>
            <p:cNvPr id="43" name="18 CuadroTexto"/>
            <p:cNvSpPr txBox="1"/>
            <p:nvPr/>
          </p:nvSpPr>
          <p:spPr bwMode="auto">
            <a:xfrm>
              <a:off x="-71438" y="1570733"/>
              <a:ext cx="1285852" cy="4493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OUTLINE</a:t>
              </a: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Motivation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MEASUREMENT OF  s(E)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PREVIOUS</a:t>
              </a:r>
              <a:r>
                <a:rPr lang="en-US" sz="1100" b="1" i="1" cap="all" baseline="0" dirty="0" smtClean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 DATA</a:t>
              </a: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j-lt"/>
                  <a:ea typeface="+mn-ea"/>
                  <a:cs typeface="+mn-cs"/>
                </a:rPr>
                <a:t>EXPERIMENT</a:t>
              </a:r>
              <a:endParaRPr lang="en-US" sz="1100" b="1" i="1" cap="all" dirty="0"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cap="all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OBSERVABLES</a:t>
              </a: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kern="1200" cap="all" dirty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endParaRPr>
            </a:p>
            <a:p>
              <a:pPr marL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u="sng" kern="1200" cap="all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RESULTS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i="1" kern="1200" cap="all" dirty="0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ONGOING at </a:t>
              </a:r>
              <a:r>
                <a:rPr lang="en-US" sz="1100" b="1" i="1" kern="1200" cap="all" dirty="0" err="1" smtClean="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rPr>
                <a:t>triumf</a:t>
              </a:r>
              <a:endParaRPr lang="en-US" sz="1100" b="1" i="1" kern="1200" cap="all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i="1" cap="all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  <a:p>
              <a:pPr>
                <a:defRPr/>
              </a:pPr>
              <a:endParaRPr lang="en-US" sz="1100" dirty="0"/>
            </a:p>
          </p:txBody>
        </p:sp>
        <p:cxnSp>
          <p:nvCxnSpPr>
            <p:cNvPr id="44" name="30 Conector recto"/>
            <p:cNvCxnSpPr/>
            <p:nvPr/>
          </p:nvCxnSpPr>
          <p:spPr>
            <a:xfrm>
              <a:off x="0" y="1844681"/>
              <a:ext cx="1144800" cy="1588"/>
            </a:xfrm>
            <a:prstGeom prst="line">
              <a:avLst/>
            </a:prstGeom>
            <a:ln w="38100">
              <a:solidFill>
                <a:srgbClr val="625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jpeg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7" descr="comparativadatos.jpg"/>
          <p:cNvPicPr>
            <a:picLocks noChangeAspect="1"/>
          </p:cNvPicPr>
          <p:nvPr/>
        </p:nvPicPr>
        <p:blipFill>
          <a:blip r:embed="rId2" cstate="print"/>
          <a:srcRect l="1189" t="7343" r="1337"/>
          <a:stretch>
            <a:fillRect/>
          </a:stretch>
        </p:blipFill>
        <p:spPr bwMode="auto">
          <a:xfrm>
            <a:off x="5357818" y="1198629"/>
            <a:ext cx="2714644" cy="180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PREVIOUS DATA AND MODELS</a:t>
            </a:r>
            <a:endParaRPr lang="es-ES" dirty="0"/>
          </a:p>
        </p:txBody>
      </p:sp>
      <p:pic>
        <p:nvPicPr>
          <p:cNvPr id="5" name="Picture 4" descr="comparative4.jpeg"/>
          <p:cNvPicPr>
            <a:picLocks noChangeAspect="1"/>
          </p:cNvPicPr>
          <p:nvPr/>
        </p:nvPicPr>
        <p:blipFill>
          <a:blip r:embed="rId3"/>
          <a:srcRect t="36254"/>
          <a:stretch>
            <a:fillRect/>
          </a:stretch>
        </p:blipFill>
        <p:spPr>
          <a:xfrm>
            <a:off x="1571604" y="1295583"/>
            <a:ext cx="3143272" cy="1633351"/>
          </a:xfrm>
          <a:prstGeom prst="rect">
            <a:avLst/>
          </a:prstGeom>
        </p:spPr>
      </p:pic>
      <p:pic>
        <p:nvPicPr>
          <p:cNvPr id="8" name="Picture 7" descr="comparative6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857496"/>
            <a:ext cx="3783809" cy="2318210"/>
          </a:xfrm>
          <a:prstGeom prst="rect">
            <a:avLst/>
          </a:prstGeom>
        </p:spPr>
      </p:pic>
      <p:pic>
        <p:nvPicPr>
          <p:cNvPr id="9" name="Picture 8" descr="comparative5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3000372"/>
            <a:ext cx="3425212" cy="21955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28794" y="5357826"/>
            <a:ext cx="5929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Solar Fusion cross sections. II. Rev. Mod. Phys. </a:t>
            </a:r>
            <a:r>
              <a:rPr lang="en-US" sz="1200" dirty="0" err="1" smtClean="0"/>
              <a:t>Vol</a:t>
            </a:r>
            <a:r>
              <a:rPr lang="en-US" sz="1200" dirty="0" smtClean="0"/>
              <a:t> 83 No 1 (2011)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S</a:t>
            </a:r>
            <a:r>
              <a:rPr lang="en-US" sz="1200" baseline="-25000" dirty="0" smtClean="0"/>
              <a:t>34</a:t>
            </a:r>
            <a:r>
              <a:rPr lang="en-US" sz="1200" dirty="0" smtClean="0"/>
              <a:t>(0)= 0.56 ± 0.03 (exp) ± 0.02 (</a:t>
            </a:r>
            <a:r>
              <a:rPr lang="en-US" sz="1200" dirty="0" err="1" smtClean="0"/>
              <a:t>theor</a:t>
            </a:r>
            <a:r>
              <a:rPr lang="en-US" sz="1200" dirty="0" smtClean="0"/>
              <a:t>) </a:t>
            </a:r>
            <a:r>
              <a:rPr lang="en-US" sz="1200" dirty="0" err="1" smtClean="0"/>
              <a:t>keV·b</a:t>
            </a:r>
            <a:r>
              <a:rPr lang="en-US" sz="1200" dirty="0" smtClean="0"/>
              <a:t> compared with the previous value (0.53 ± 0.05) </a:t>
            </a:r>
            <a:r>
              <a:rPr lang="en-US" sz="1200" dirty="0" err="1" smtClean="0"/>
              <a:t>keV·b</a:t>
            </a:r>
            <a:endParaRPr lang="en-US" sz="1200" dirty="0" smtClean="0"/>
          </a:p>
          <a:p>
            <a:endParaRPr lang="en-US" sz="1200" dirty="0" smtClean="0">
              <a:solidFill>
                <a:schemeClr val="hlink"/>
              </a:solidFill>
            </a:endParaRPr>
          </a:p>
          <a:p>
            <a:r>
              <a:rPr lang="en-US" sz="1200" dirty="0" smtClean="0"/>
              <a:t>(The analysis is based on all activation data plus ERNA recoil data)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857232"/>
            <a:ext cx="414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LUNA: D. </a:t>
            </a:r>
            <a:r>
              <a:rPr lang="es-ES_tradnl" sz="1200" dirty="0" err="1" smtClean="0"/>
              <a:t>Bemmerer</a:t>
            </a:r>
            <a:r>
              <a:rPr lang="es-ES_tradnl" sz="1200" dirty="0" smtClean="0"/>
              <a:t> PRL 97, 122502 (2006)</a:t>
            </a:r>
            <a:endParaRPr lang="es-E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857232"/>
            <a:ext cx="307183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ERNA: A. Di Leva PRL 97, 232502 (2009)</a:t>
            </a:r>
            <a:endParaRPr lang="es-E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5072074"/>
            <a:ext cx="3071834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/>
              <a:t>T </a:t>
            </a:r>
            <a:r>
              <a:rPr lang="es-ES_tradnl" sz="1200" dirty="0" err="1" smtClean="0"/>
              <a:t>Neff</a:t>
            </a:r>
            <a:r>
              <a:rPr lang="es-ES_tradnl" sz="1200" dirty="0" smtClean="0"/>
              <a:t> PRL 106, 042505 (2011)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EXPERIMENT</a:t>
            </a:r>
            <a:endParaRPr lang="es-ES" dirty="0"/>
          </a:p>
        </p:txBody>
      </p:sp>
      <p:sp>
        <p:nvSpPr>
          <p:cNvPr id="3" name="22 CuadroTexto"/>
          <p:cNvSpPr txBox="1">
            <a:spLocks noChangeArrowheads="1"/>
          </p:cNvSpPr>
          <p:nvPr/>
        </p:nvSpPr>
        <p:spPr bwMode="auto">
          <a:xfrm>
            <a:off x="1476375" y="1125538"/>
            <a:ext cx="72866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1300" i="1" dirty="0">
                <a:latin typeface="+mj-lt"/>
              </a:rPr>
              <a:t>GAS TARGET OF  </a:t>
            </a:r>
            <a:r>
              <a:rPr lang="en-US" sz="1300" i="1" baseline="30000" dirty="0">
                <a:latin typeface="+mj-lt"/>
              </a:rPr>
              <a:t>4</a:t>
            </a:r>
            <a:r>
              <a:rPr lang="en-US" sz="1300" i="1" dirty="0">
                <a:latin typeface="+mj-lt"/>
              </a:rPr>
              <a:t>He  AND BEAM OF  </a:t>
            </a:r>
            <a:r>
              <a:rPr lang="en-US" sz="1300" i="1" baseline="30000" dirty="0">
                <a:latin typeface="+mj-lt"/>
              </a:rPr>
              <a:t>3</a:t>
            </a:r>
            <a:r>
              <a:rPr lang="en-US" sz="1300" i="1" dirty="0">
                <a:latin typeface="+mj-lt"/>
              </a:rPr>
              <a:t>He</a:t>
            </a:r>
            <a:r>
              <a:rPr lang="en-US" sz="1300" i="1" baseline="30000" dirty="0">
                <a:latin typeface="+mj-lt"/>
              </a:rPr>
              <a:t>+ </a:t>
            </a:r>
            <a:r>
              <a:rPr lang="en-US" sz="1300" i="1" dirty="0">
                <a:latin typeface="+mj-lt"/>
              </a:rPr>
              <a:t>PARTICLE</a:t>
            </a:r>
            <a:endParaRPr lang="en-US" sz="1300" i="1" baseline="30000" dirty="0">
              <a:latin typeface="+mj-lt"/>
            </a:endParaRPr>
          </a:p>
          <a:p>
            <a:pPr>
              <a:defRPr/>
            </a:pPr>
            <a:endParaRPr lang="en-US" sz="1300" i="1" dirty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300" i="1" dirty="0">
                <a:latin typeface="+mj-lt"/>
              </a:rPr>
              <a:t>BEAM ENERGIES: 2.3, 3.2, 4, 4.4, 4.8 5.3 MeV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1300" i="1" dirty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300" i="1" cap="all" dirty="0">
                <a:latin typeface="+mj-lt"/>
              </a:rPr>
              <a:t>The </a:t>
            </a:r>
            <a:r>
              <a:rPr lang="en-US" sz="1300" i="1" cap="all" dirty="0" smtClean="0">
                <a:latin typeface="+mj-lt"/>
              </a:rPr>
              <a:t>gas in the chamber must be separated </a:t>
            </a:r>
            <a:endParaRPr lang="en-US" sz="1300" i="1" cap="all" dirty="0">
              <a:latin typeface="+mj-lt"/>
            </a:endParaRPr>
          </a:p>
          <a:p>
            <a:pPr>
              <a:defRPr/>
            </a:pPr>
            <a:r>
              <a:rPr lang="en-US" sz="1300" i="1" cap="all" dirty="0">
                <a:latin typeface="+mj-lt"/>
              </a:rPr>
              <a:t>  from the </a:t>
            </a:r>
            <a:r>
              <a:rPr lang="en-US" sz="1300" i="1" cap="all" dirty="0" smtClean="0">
                <a:latin typeface="+mj-lt"/>
              </a:rPr>
              <a:t>line by </a:t>
            </a:r>
            <a:r>
              <a:rPr lang="en-US" sz="1300" i="1" cap="all" dirty="0">
                <a:latin typeface="+mj-lt"/>
              </a:rPr>
              <a:t>a </a:t>
            </a:r>
            <a:r>
              <a:rPr lang="en-US" sz="1300" i="1" cap="all" dirty="0" smtClean="0">
                <a:latin typeface="+mj-lt"/>
              </a:rPr>
              <a:t>Foil</a:t>
            </a:r>
            <a:endParaRPr lang="en-US" sz="1300" i="1" cap="all" dirty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endParaRPr lang="en-US" sz="1300" i="1" cap="all" dirty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300" i="1" cap="all" dirty="0">
                <a:latin typeface="+mj-lt"/>
              </a:rPr>
              <a:t>foil must keep the pressure differences between</a:t>
            </a:r>
          </a:p>
          <a:p>
            <a:pPr>
              <a:defRPr/>
            </a:pPr>
            <a:r>
              <a:rPr lang="en-US" sz="1300" i="1" cap="all" dirty="0">
                <a:latin typeface="+mj-lt"/>
              </a:rPr>
              <a:t> line and chamber</a:t>
            </a:r>
          </a:p>
          <a:p>
            <a:pPr>
              <a:defRPr/>
            </a:pPr>
            <a:endParaRPr lang="en-US" sz="1300" dirty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300" i="1" cap="all" dirty="0">
                <a:latin typeface="+mj-lt"/>
              </a:rPr>
              <a:t> As thin  scattering-foil as possible while still</a:t>
            </a:r>
          </a:p>
          <a:p>
            <a:pPr>
              <a:defRPr/>
            </a:pPr>
            <a:r>
              <a:rPr lang="en-US" sz="1300" i="1" cap="all" dirty="0">
                <a:latin typeface="+mj-lt"/>
              </a:rPr>
              <a:t> resistant to heat from the beam   </a:t>
            </a:r>
            <a:r>
              <a:rPr lang="en-US" sz="1300" i="1" cap="all" dirty="0">
                <a:latin typeface="+mj-lt"/>
                <a:sym typeface="Wingdings" pitchFamily="2" charset="2"/>
              </a:rPr>
              <a:t>  </a:t>
            </a:r>
            <a:r>
              <a:rPr lang="en-US" sz="1300" i="1" cap="all" dirty="0">
                <a:latin typeface="+mj-lt"/>
              </a:rPr>
              <a:t>Ni foil  1 </a:t>
            </a:r>
            <a:r>
              <a:rPr lang="en-US" sz="1300" i="1" dirty="0">
                <a:latin typeface="Symbol" pitchFamily="18" charset="2"/>
              </a:rPr>
              <a:t>m</a:t>
            </a:r>
            <a:r>
              <a:rPr lang="en-US" sz="1300" i="1" dirty="0">
                <a:latin typeface="+mj-lt"/>
              </a:rPr>
              <a:t>m </a:t>
            </a:r>
            <a:r>
              <a:rPr lang="en-US" sz="1300" i="1" cap="all" dirty="0">
                <a:latin typeface="+mj-lt"/>
              </a:rPr>
              <a:t>thick</a:t>
            </a:r>
          </a:p>
          <a:p>
            <a:pPr>
              <a:defRPr/>
            </a:pPr>
            <a:endParaRPr lang="en-US" sz="1300" i="1" dirty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300" i="1" dirty="0">
                <a:latin typeface="+mj-lt"/>
              </a:rPr>
              <a:t> GAS SYSTEM TO GUARANTEE  CONSTANT PRESSURE IN THE REACTION CHAMBER</a:t>
            </a:r>
          </a:p>
          <a:p>
            <a:pPr>
              <a:defRPr/>
            </a:pPr>
            <a:endParaRPr lang="en-US" sz="1300" i="1" dirty="0">
              <a:latin typeface="+mj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300" i="1" dirty="0">
                <a:latin typeface="+mj-lt"/>
              </a:rPr>
              <a:t>EXPRESION </a:t>
            </a:r>
            <a:r>
              <a:rPr lang="en-US" sz="1300" dirty="0">
                <a:latin typeface="+mj-lt"/>
              </a:rPr>
              <a:t>: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714625" y="4000500"/>
            <a:ext cx="4714875" cy="1857375"/>
            <a:chOff x="2786063" y="4000504"/>
            <a:chExt cx="4714875" cy="1857371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3206750" y="4189416"/>
            <a:ext cx="3609975" cy="1489072"/>
          </p:xfrm>
          <a:graphic>
            <a:graphicData uri="http://schemas.openxmlformats.org/presentationml/2006/ole">
              <p:oleObj spid="_x0000_s2050" name="Equation" r:id="rId3" imgW="2234880" imgH="1130040" progId="Equation.3">
                <p:embed/>
              </p:oleObj>
            </a:graphicData>
          </a:graphic>
        </p:graphicFrame>
        <p:sp>
          <p:nvSpPr>
            <p:cNvPr id="6" name="25 Rectángulo redondeado"/>
            <p:cNvSpPr/>
            <p:nvPr/>
          </p:nvSpPr>
          <p:spPr>
            <a:xfrm>
              <a:off x="2786063" y="4000504"/>
              <a:ext cx="4714875" cy="1857371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7" name="22 CuadroTexto"/>
          <p:cNvSpPr txBox="1">
            <a:spLocks noChangeArrowheads="1"/>
          </p:cNvSpPr>
          <p:nvPr/>
        </p:nvSpPr>
        <p:spPr bwMode="auto">
          <a:xfrm>
            <a:off x="1428750" y="5842000"/>
            <a:ext cx="7500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200" i="1" dirty="0"/>
              <a:t>OBSERVABLES: Nº  ion </a:t>
            </a:r>
            <a:r>
              <a:rPr lang="en-US" sz="1200" i="1" baseline="30000" dirty="0"/>
              <a:t>7</a:t>
            </a:r>
            <a:r>
              <a:rPr lang="en-US" sz="1200" i="1" dirty="0"/>
              <a:t>Be, nº  of incident </a:t>
            </a:r>
            <a:r>
              <a:rPr lang="en-US" sz="1200" i="1" baseline="30000" dirty="0"/>
              <a:t>3</a:t>
            </a:r>
            <a:r>
              <a:rPr lang="en-US" sz="1200" i="1" dirty="0"/>
              <a:t>He</a:t>
            </a:r>
            <a:r>
              <a:rPr lang="en-US" sz="1200" i="1" baseline="30000" dirty="0"/>
              <a:t>+</a:t>
            </a:r>
            <a:r>
              <a:rPr lang="en-US" sz="1200" i="1" dirty="0"/>
              <a:t> ion, nº ions </a:t>
            </a:r>
            <a:r>
              <a:rPr lang="en-US" sz="1200" i="1" baseline="30000" dirty="0"/>
              <a:t>4</a:t>
            </a:r>
            <a:r>
              <a:rPr lang="en-US" sz="1200" i="1" dirty="0"/>
              <a:t>He in the target</a:t>
            </a:r>
          </a:p>
          <a:p>
            <a:endParaRPr lang="en-US" sz="1200" i="1" dirty="0"/>
          </a:p>
          <a:p>
            <a:pPr>
              <a:buFont typeface="Wingdings" pitchFamily="2" charset="2"/>
              <a:buChar char="§"/>
            </a:pPr>
            <a:r>
              <a:rPr lang="en-US" sz="1200" i="1" dirty="0"/>
              <a:t>EXPERIMENT IN </a:t>
            </a:r>
            <a:r>
              <a:rPr lang="en-US" sz="1200" i="1" dirty="0" smtClean="0"/>
              <a:t>2009/2011</a:t>
            </a:r>
            <a:endParaRPr lang="en-US" sz="1200" i="1" dirty="0"/>
          </a:p>
          <a:p>
            <a:pPr>
              <a:buFont typeface="Wingdings" pitchFamily="2" charset="2"/>
              <a:buChar char="§"/>
            </a:pPr>
            <a:endParaRPr lang="en-US" sz="1200" dirty="0"/>
          </a:p>
          <a:p>
            <a:pPr>
              <a:buFont typeface="Wingdings" pitchFamily="2" charset="2"/>
              <a:buChar char="§"/>
            </a:pPr>
            <a:endParaRPr lang="en-US" sz="1200" dirty="0"/>
          </a:p>
        </p:txBody>
      </p:sp>
      <p:pic>
        <p:nvPicPr>
          <p:cNvPr id="8" name="Picture 57" descr="comparativadatos.jpg"/>
          <p:cNvPicPr>
            <a:picLocks noChangeAspect="1"/>
          </p:cNvPicPr>
          <p:nvPr/>
        </p:nvPicPr>
        <p:blipFill>
          <a:blip r:embed="rId4"/>
          <a:srcRect l="1189" t="7343" r="1337"/>
          <a:stretch>
            <a:fillRect/>
          </a:stretch>
        </p:blipFill>
        <p:spPr bwMode="auto">
          <a:xfrm>
            <a:off x="5786438" y="1193800"/>
            <a:ext cx="30448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EXPERIMENT: CMAM</a:t>
            </a:r>
            <a:endParaRPr lang="es-ES" dirty="0"/>
          </a:p>
        </p:txBody>
      </p:sp>
      <p:pic>
        <p:nvPicPr>
          <p:cNvPr id="3" name="Picture 43" descr="cmamre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8450" y="1214438"/>
            <a:ext cx="343217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8" descr="lineafn.jpg"/>
          <p:cNvPicPr>
            <a:picLocks noChangeAspect="1"/>
          </p:cNvPicPr>
          <p:nvPr/>
        </p:nvPicPr>
        <p:blipFill>
          <a:blip r:embed="rId3"/>
          <a:srcRect l="1195" t="1804" r="2446" b="1804"/>
          <a:stretch>
            <a:fillRect/>
          </a:stretch>
        </p:blipFill>
        <p:spPr bwMode="auto">
          <a:xfrm>
            <a:off x="1714500" y="3911600"/>
            <a:ext cx="32146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72063" y="1214438"/>
            <a:ext cx="4000500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i="1" dirty="0"/>
              <a:t> Centro de </a:t>
            </a:r>
            <a:r>
              <a:rPr lang="en-US" sz="1400" i="1" dirty="0" err="1"/>
              <a:t>Microanálisis</a:t>
            </a:r>
            <a:r>
              <a:rPr lang="en-US" sz="1400" i="1" dirty="0"/>
              <a:t> de </a:t>
            </a:r>
            <a:r>
              <a:rPr lang="en-US" sz="1400" i="1" dirty="0" err="1"/>
              <a:t>Materiales</a:t>
            </a:r>
            <a:r>
              <a:rPr lang="en-US" sz="1400" i="1" dirty="0"/>
              <a:t> de Madrid  (CMAM), at  Universidad </a:t>
            </a:r>
            <a:r>
              <a:rPr lang="en-US" sz="1400" i="1" dirty="0" err="1"/>
              <a:t>Autónoma</a:t>
            </a:r>
            <a:r>
              <a:rPr lang="en-US" sz="1400" i="1" dirty="0"/>
              <a:t> de Madrid </a:t>
            </a:r>
          </a:p>
          <a:p>
            <a:pPr algn="just"/>
            <a:endParaRPr lang="en-US" sz="1400" i="1" dirty="0"/>
          </a:p>
          <a:p>
            <a:pPr algn="just">
              <a:buFont typeface="Arial" pitchFamily="34" charset="0"/>
              <a:buChar char="•"/>
            </a:pPr>
            <a:r>
              <a:rPr lang="en-US" sz="1400" i="1" dirty="0"/>
              <a:t>Seven experimental lines. One line for Experimental Nuclear Physics  operated  by </a:t>
            </a:r>
            <a:r>
              <a:rPr lang="en-US" sz="1400" i="1" dirty="0" err="1"/>
              <a:t>Grupo</a:t>
            </a:r>
            <a:r>
              <a:rPr lang="en-US" sz="1400" i="1" dirty="0"/>
              <a:t> de </a:t>
            </a:r>
            <a:r>
              <a:rPr lang="en-US" sz="1400" i="1" dirty="0" err="1"/>
              <a:t>Fisica</a:t>
            </a:r>
            <a:r>
              <a:rPr lang="en-US" sz="1400" i="1" dirty="0"/>
              <a:t> Nuclear Experimental del IEM-CSIC</a:t>
            </a:r>
          </a:p>
          <a:p>
            <a:pPr algn="just">
              <a:buFont typeface="Arial" pitchFamily="34" charset="0"/>
              <a:buChar char="•"/>
            </a:pPr>
            <a:endParaRPr lang="en-US" sz="1400" i="1" dirty="0"/>
          </a:p>
          <a:p>
            <a:pPr algn="just">
              <a:buFont typeface="Arial" pitchFamily="34" charset="0"/>
              <a:buChar char="•"/>
            </a:pPr>
            <a:r>
              <a:rPr lang="en-US" sz="1400" i="1" dirty="0"/>
              <a:t>High voltage system Cockcroft-Walton</a:t>
            </a:r>
          </a:p>
          <a:p>
            <a:pPr algn="just"/>
            <a:endParaRPr lang="en-US" sz="1400" i="1" dirty="0"/>
          </a:p>
          <a:p>
            <a:pPr algn="just"/>
            <a:endParaRPr lang="en-US" sz="1400" i="1" dirty="0"/>
          </a:p>
          <a:p>
            <a:pPr algn="just">
              <a:buFont typeface="Arial" pitchFamily="34" charset="0"/>
              <a:buChar char="•"/>
            </a:pPr>
            <a:r>
              <a:rPr lang="en-US" sz="1400" i="1" dirty="0"/>
              <a:t>Tandem  electrostatic accelerator of 5MV</a:t>
            </a:r>
          </a:p>
          <a:p>
            <a:pPr algn="just">
              <a:buFont typeface="Arial" pitchFamily="34" charset="0"/>
              <a:buChar char="•"/>
            </a:pPr>
            <a:endParaRPr lang="en-US" sz="1400" i="1" dirty="0"/>
          </a:p>
          <a:p>
            <a:pPr algn="just">
              <a:buFont typeface="Arial" pitchFamily="34" charset="0"/>
              <a:buChar char="•"/>
            </a:pPr>
            <a:endParaRPr lang="en-US" sz="1400" i="1" dirty="0"/>
          </a:p>
          <a:p>
            <a:pPr algn="just">
              <a:buFont typeface="Arial" pitchFamily="34" charset="0"/>
              <a:buChar char="•"/>
            </a:pPr>
            <a:r>
              <a:rPr lang="en-US" sz="1400" i="1" dirty="0"/>
              <a:t>Two ion sources:</a:t>
            </a:r>
          </a:p>
          <a:p>
            <a:pPr algn="just"/>
            <a:r>
              <a:rPr lang="en-US" sz="1400" i="1" dirty="0"/>
              <a:t>          Sputtering source</a:t>
            </a:r>
          </a:p>
          <a:p>
            <a:pPr lvl="1" algn="just"/>
            <a:r>
              <a:rPr lang="en-US" sz="1400" i="1" dirty="0" err="1"/>
              <a:t>Duoplasmatron</a:t>
            </a:r>
            <a:r>
              <a:rPr lang="en-US" sz="1400" i="1" dirty="0"/>
              <a:t> source</a:t>
            </a:r>
          </a:p>
          <a:p>
            <a:pPr lvl="1" algn="just"/>
            <a:r>
              <a:rPr lang="en-US" sz="1400" i="1" dirty="0"/>
              <a:t>(used during the experiment)</a:t>
            </a:r>
          </a:p>
          <a:p>
            <a:pPr algn="just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08625" y="5589588"/>
            <a:ext cx="2714625" cy="785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NUCLEAR PHYSICS LINE</a:t>
            </a:r>
          </a:p>
        </p:txBody>
      </p:sp>
      <p:sp>
        <p:nvSpPr>
          <p:cNvPr id="9" name="Oval 8"/>
          <p:cNvSpPr/>
          <p:nvPr/>
        </p:nvSpPr>
        <p:spPr>
          <a:xfrm>
            <a:off x="5500694" y="4429132"/>
            <a:ext cx="200026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EXPERIMENT: SET-UP</a:t>
            </a:r>
            <a:endParaRPr lang="es-ES" dirty="0"/>
          </a:p>
        </p:txBody>
      </p:sp>
      <p:sp>
        <p:nvSpPr>
          <p:cNvPr id="34" name="141 Rectángulo"/>
          <p:cNvSpPr/>
          <p:nvPr/>
        </p:nvSpPr>
        <p:spPr>
          <a:xfrm>
            <a:off x="4214813" y="4384675"/>
            <a:ext cx="642937" cy="41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35" name="147 Grupo"/>
          <p:cNvGrpSpPr>
            <a:grpSpLocks noChangeAspect="1"/>
          </p:cNvGrpSpPr>
          <p:nvPr/>
        </p:nvGrpSpPr>
        <p:grpSpPr bwMode="auto">
          <a:xfrm>
            <a:off x="1593850" y="1341438"/>
            <a:ext cx="7550150" cy="4751387"/>
            <a:chOff x="323528" y="476672"/>
            <a:chExt cx="9610780" cy="6048672"/>
          </a:xfrm>
        </p:grpSpPr>
        <p:pic>
          <p:nvPicPr>
            <p:cNvPr id="36" name="128 Imagen" descr="setup3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528" y="476672"/>
              <a:ext cx="9610780" cy="604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129 Rectángulo"/>
            <p:cNvSpPr/>
            <p:nvPr/>
          </p:nvSpPr>
          <p:spPr>
            <a:xfrm>
              <a:off x="4932904" y="765666"/>
              <a:ext cx="1511536" cy="28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Silicon detector</a:t>
              </a:r>
            </a:p>
          </p:txBody>
        </p:sp>
        <p:sp>
          <p:nvSpPr>
            <p:cNvPr id="38" name="130 Rectángulo"/>
            <p:cNvSpPr/>
            <p:nvPr/>
          </p:nvSpPr>
          <p:spPr>
            <a:xfrm>
              <a:off x="7452803" y="1628608"/>
              <a:ext cx="1511536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Collimator</a:t>
              </a:r>
            </a:p>
          </p:txBody>
        </p:sp>
        <p:sp>
          <p:nvSpPr>
            <p:cNvPr id="39" name="133 Rectángulo"/>
            <p:cNvSpPr/>
            <p:nvPr/>
          </p:nvSpPr>
          <p:spPr>
            <a:xfrm>
              <a:off x="6660661" y="2348062"/>
              <a:ext cx="1727759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Pressure gauge</a:t>
              </a:r>
            </a:p>
          </p:txBody>
        </p:sp>
        <p:sp>
          <p:nvSpPr>
            <p:cNvPr id="40" name="134 Rectángulo"/>
            <p:cNvSpPr/>
            <p:nvPr/>
          </p:nvSpPr>
          <p:spPr>
            <a:xfrm>
              <a:off x="3851792" y="4221473"/>
              <a:ext cx="1727759" cy="28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aseline="30000" dirty="0">
                  <a:solidFill>
                    <a:schemeClr val="tx1"/>
                  </a:solidFill>
                </a:rPr>
                <a:t>4</a:t>
              </a:r>
              <a:r>
                <a:rPr lang="en-US" sz="1200" dirty="0">
                  <a:solidFill>
                    <a:schemeClr val="tx1"/>
                  </a:solidFill>
                </a:rPr>
                <a:t>He Gas </a:t>
              </a:r>
            </a:p>
          </p:txBody>
        </p:sp>
        <p:sp>
          <p:nvSpPr>
            <p:cNvPr id="41" name="135 Rectángulo"/>
            <p:cNvSpPr/>
            <p:nvPr/>
          </p:nvSpPr>
          <p:spPr>
            <a:xfrm>
              <a:off x="5579550" y="5242048"/>
              <a:ext cx="1727757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Cu catcher</a:t>
              </a:r>
            </a:p>
          </p:txBody>
        </p:sp>
        <p:sp>
          <p:nvSpPr>
            <p:cNvPr id="42" name="137 Rectángulo"/>
            <p:cNvSpPr/>
            <p:nvPr/>
          </p:nvSpPr>
          <p:spPr>
            <a:xfrm>
              <a:off x="3132398" y="5242048"/>
              <a:ext cx="1727759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Ni foil</a:t>
              </a:r>
            </a:p>
          </p:txBody>
        </p:sp>
        <p:sp>
          <p:nvSpPr>
            <p:cNvPr id="43" name="139 Rectángulo"/>
            <p:cNvSpPr/>
            <p:nvPr/>
          </p:nvSpPr>
          <p:spPr>
            <a:xfrm>
              <a:off x="1750191" y="2315727"/>
              <a:ext cx="1727759" cy="1196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-180 V suppressor </a:t>
              </a:r>
            </a:p>
          </p:txBody>
        </p:sp>
        <p:sp>
          <p:nvSpPr>
            <p:cNvPr id="44" name="140 Rectángulo"/>
            <p:cNvSpPr/>
            <p:nvPr/>
          </p:nvSpPr>
          <p:spPr>
            <a:xfrm>
              <a:off x="323528" y="4508446"/>
              <a:ext cx="1008365" cy="288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aseline="30000" dirty="0">
                  <a:solidFill>
                    <a:schemeClr val="tx1"/>
                  </a:solidFill>
                </a:rPr>
                <a:t>3</a:t>
              </a:r>
              <a:r>
                <a:rPr lang="en-US" sz="1200" dirty="0">
                  <a:solidFill>
                    <a:schemeClr val="tx1"/>
                  </a:solidFill>
                </a:rPr>
                <a:t>He beam</a:t>
              </a:r>
            </a:p>
          </p:txBody>
        </p:sp>
        <p:sp>
          <p:nvSpPr>
            <p:cNvPr id="45" name="143 Rectángulo"/>
            <p:cNvSpPr/>
            <p:nvPr/>
          </p:nvSpPr>
          <p:spPr>
            <a:xfrm>
              <a:off x="3924539" y="1268880"/>
              <a:ext cx="1727759" cy="286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Scattered beam</a:t>
              </a:r>
            </a:p>
          </p:txBody>
        </p:sp>
        <p:sp>
          <p:nvSpPr>
            <p:cNvPr id="46" name="144 Rectángulo"/>
            <p:cNvSpPr/>
            <p:nvPr/>
          </p:nvSpPr>
          <p:spPr>
            <a:xfrm>
              <a:off x="2627205" y="6236350"/>
              <a:ext cx="1729779" cy="288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Insulator</a:t>
              </a:r>
            </a:p>
          </p:txBody>
        </p:sp>
      </p:grpSp>
      <p:sp>
        <p:nvSpPr>
          <p:cNvPr id="47" name="138 Rectángulo"/>
          <p:cNvSpPr/>
          <p:nvPr/>
        </p:nvSpPr>
        <p:spPr bwMode="auto">
          <a:xfrm>
            <a:off x="7786688" y="2571750"/>
            <a:ext cx="1214437" cy="914400"/>
          </a:xfrm>
          <a:prstGeom prst="rect">
            <a:avLst/>
          </a:prstGeom>
          <a:noFill/>
          <a:ln>
            <a:solidFill>
              <a:srgbClr val="B02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</a:rPr>
              <a:t>N</a:t>
            </a:r>
            <a:r>
              <a:rPr lang="es-ES" sz="1200" b="1" baseline="-25000" dirty="0">
                <a:solidFill>
                  <a:schemeClr val="tx1"/>
                </a:solidFill>
              </a:rPr>
              <a:t>p</a:t>
            </a:r>
            <a:r>
              <a:rPr lang="es-ES" sz="1200" b="1" dirty="0">
                <a:solidFill>
                  <a:schemeClr val="tx1"/>
                </a:solidFill>
              </a:rPr>
              <a:t> </a:t>
            </a:r>
            <a:r>
              <a:rPr lang="es-ES" sz="1200" b="1" cap="all" dirty="0">
                <a:solidFill>
                  <a:schemeClr val="tx1"/>
                </a:solidFill>
              </a:rPr>
              <a:t>(</a:t>
            </a:r>
            <a:r>
              <a:rPr lang="es-ES" sz="1200" b="1" cap="all" dirty="0" err="1">
                <a:solidFill>
                  <a:schemeClr val="tx1"/>
                </a:solidFill>
              </a:rPr>
              <a:t>charge</a:t>
            </a:r>
            <a:r>
              <a:rPr lang="es-ES" sz="1200" b="1" cap="all" dirty="0">
                <a:solidFill>
                  <a:schemeClr val="tx1"/>
                </a:solidFill>
              </a:rPr>
              <a:t> </a:t>
            </a:r>
            <a:r>
              <a:rPr lang="es-ES" sz="1200" b="1" cap="all" dirty="0" err="1">
                <a:solidFill>
                  <a:schemeClr val="tx1"/>
                </a:solidFill>
              </a:rPr>
              <a:t>integration</a:t>
            </a:r>
            <a:r>
              <a:rPr lang="es-ES" sz="1200" b="1" cap="all" dirty="0">
                <a:solidFill>
                  <a:schemeClr val="tx1"/>
                </a:solidFill>
              </a:rPr>
              <a:t>)</a:t>
            </a:r>
            <a:endParaRPr lang="es-ES" sz="1200" cap="all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 rot="5400000">
            <a:off x="7869238" y="3260725"/>
            <a:ext cx="300038" cy="750887"/>
          </a:xfrm>
          <a:prstGeom prst="straightConnector1">
            <a:avLst/>
          </a:prstGeom>
          <a:ln>
            <a:solidFill>
              <a:srgbClr val="B024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48 Conector recto de flecha"/>
          <p:cNvCxnSpPr>
            <a:stCxn id="50" idx="1"/>
          </p:cNvCxnSpPr>
          <p:nvPr/>
        </p:nvCxnSpPr>
        <p:spPr bwMode="auto">
          <a:xfrm rot="10800000" flipV="1">
            <a:off x="6672263" y="1778000"/>
            <a:ext cx="685800" cy="158750"/>
          </a:xfrm>
          <a:prstGeom prst="straightConnector1">
            <a:avLst/>
          </a:prstGeom>
          <a:ln>
            <a:solidFill>
              <a:srgbClr val="B024A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160 Rectángulo"/>
          <p:cNvSpPr/>
          <p:nvPr/>
        </p:nvSpPr>
        <p:spPr bwMode="auto">
          <a:xfrm>
            <a:off x="7358063" y="1428750"/>
            <a:ext cx="1571625" cy="700088"/>
          </a:xfrm>
          <a:prstGeom prst="rect">
            <a:avLst/>
          </a:prstGeom>
          <a:solidFill>
            <a:schemeClr val="bg1"/>
          </a:solidFill>
          <a:ln>
            <a:solidFill>
              <a:srgbClr val="B02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/>
                </a:solidFill>
              </a:rPr>
              <a:t>N</a:t>
            </a:r>
            <a:r>
              <a:rPr lang="es-ES" sz="1200" b="1" baseline="-25000" dirty="0">
                <a:solidFill>
                  <a:schemeClr val="tx1"/>
                </a:solidFill>
              </a:rPr>
              <a:t>p</a:t>
            </a:r>
            <a:r>
              <a:rPr lang="es-ES" sz="1200" b="1" dirty="0">
                <a:solidFill>
                  <a:schemeClr val="tx1"/>
                </a:solidFill>
              </a:rPr>
              <a:t> </a:t>
            </a:r>
            <a:r>
              <a:rPr lang="es-ES" sz="1200" b="1" cap="all" dirty="0">
                <a:solidFill>
                  <a:schemeClr val="tx1"/>
                </a:solidFill>
              </a:rPr>
              <a:t>(</a:t>
            </a:r>
            <a:r>
              <a:rPr lang="es-ES" sz="1200" b="1" cap="all" dirty="0" err="1">
                <a:solidFill>
                  <a:schemeClr val="tx1"/>
                </a:solidFill>
              </a:rPr>
              <a:t>monitoring</a:t>
            </a:r>
            <a:r>
              <a:rPr lang="es-ES" sz="1200" b="1" cap="all" dirty="0">
                <a:solidFill>
                  <a:schemeClr val="tx1"/>
                </a:solidFill>
              </a:rPr>
              <a:t>)</a:t>
            </a:r>
            <a:endParaRPr lang="es-ES" sz="1200" cap="all" dirty="0">
              <a:solidFill>
                <a:schemeClr val="tx1"/>
              </a:solidFill>
            </a:endParaRPr>
          </a:p>
        </p:txBody>
      </p:sp>
      <p:grpSp>
        <p:nvGrpSpPr>
          <p:cNvPr id="51" name="Group 88"/>
          <p:cNvGrpSpPr>
            <a:grpSpLocks/>
          </p:cNvGrpSpPr>
          <p:nvPr/>
        </p:nvGrpSpPr>
        <p:grpSpPr bwMode="auto">
          <a:xfrm>
            <a:off x="1476375" y="4437063"/>
            <a:ext cx="3357563" cy="1944687"/>
            <a:chOff x="-1720204" y="4437112"/>
            <a:chExt cx="3357562" cy="1944688"/>
          </a:xfrm>
        </p:grpSpPr>
        <p:sp>
          <p:nvSpPr>
            <p:cNvPr id="52" name="136 Rectángulo"/>
            <p:cNvSpPr/>
            <p:nvPr/>
          </p:nvSpPr>
          <p:spPr bwMode="auto">
            <a:xfrm>
              <a:off x="-1720204" y="5651550"/>
              <a:ext cx="2214562" cy="73025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solidFill>
                    <a:schemeClr val="tx1"/>
                  </a:solidFill>
                </a:rPr>
                <a:t>N</a:t>
              </a:r>
              <a:r>
                <a:rPr lang="es-ES" sz="1200" b="1" baseline="-25000" dirty="0">
                  <a:solidFill>
                    <a:schemeClr val="tx1"/>
                  </a:solidFill>
                </a:rPr>
                <a:t>t</a:t>
              </a:r>
              <a:r>
                <a:rPr lang="es-ES" sz="1200" b="1" dirty="0">
                  <a:solidFill>
                    <a:schemeClr val="tx1"/>
                  </a:solidFill>
                </a:rPr>
                <a:t>=9.966 ·10</a:t>
              </a:r>
              <a:r>
                <a:rPr lang="es-ES" sz="1200" b="1" baseline="30000" dirty="0">
                  <a:solidFill>
                    <a:schemeClr val="tx1"/>
                  </a:solidFill>
                </a:rPr>
                <a:t>18</a:t>
              </a:r>
              <a:r>
                <a:rPr lang="es-ES" sz="1200" b="1" dirty="0">
                  <a:solidFill>
                    <a:schemeClr val="tx1"/>
                  </a:solidFill>
                </a:rPr>
                <a:t>· l·P/(T+T</a:t>
              </a:r>
              <a:r>
                <a:rPr lang="es-ES" sz="1200" b="1" baseline="-25000" dirty="0">
                  <a:solidFill>
                    <a:schemeClr val="tx1"/>
                  </a:solidFill>
                </a:rPr>
                <a:t>0</a:t>
              </a:r>
              <a:r>
                <a:rPr lang="es-ES" sz="1200" b="1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53" name="135 Conector recto de flecha"/>
            <p:cNvCxnSpPr/>
            <p:nvPr/>
          </p:nvCxnSpPr>
          <p:spPr bwMode="auto">
            <a:xfrm rot="10800000" flipV="1">
              <a:off x="-756591" y="4437112"/>
              <a:ext cx="2393949" cy="121443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89"/>
          <p:cNvGrpSpPr>
            <a:grpSpLocks/>
          </p:cNvGrpSpPr>
          <p:nvPr/>
        </p:nvGrpSpPr>
        <p:grpSpPr bwMode="auto">
          <a:xfrm>
            <a:off x="6588125" y="5013325"/>
            <a:ext cx="1571625" cy="1428750"/>
            <a:chOff x="9143999" y="5164038"/>
            <a:chExt cx="1571625" cy="1428750"/>
          </a:xfrm>
        </p:grpSpPr>
        <p:cxnSp>
          <p:nvCxnSpPr>
            <p:cNvPr id="55" name="131 Conector recto de flecha"/>
            <p:cNvCxnSpPr>
              <a:endCxn id="56" idx="0"/>
            </p:cNvCxnSpPr>
            <p:nvPr/>
          </p:nvCxnSpPr>
          <p:spPr bwMode="auto">
            <a:xfrm rot="16200000" flipH="1">
              <a:off x="9126537" y="5181500"/>
              <a:ext cx="857250" cy="822325"/>
            </a:xfrm>
            <a:prstGeom prst="straightConnector1">
              <a:avLst/>
            </a:prstGeom>
            <a:ln>
              <a:solidFill>
                <a:srgbClr val="77B83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132 Rectángulo"/>
            <p:cNvSpPr/>
            <p:nvPr/>
          </p:nvSpPr>
          <p:spPr bwMode="auto">
            <a:xfrm>
              <a:off x="9215437" y="6021288"/>
              <a:ext cx="1500187" cy="571500"/>
            </a:xfrm>
            <a:prstGeom prst="rect">
              <a:avLst/>
            </a:prstGeom>
            <a:noFill/>
            <a:ln>
              <a:solidFill>
                <a:srgbClr val="77B8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baseline="30000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baseline="30000" dirty="0">
                  <a:solidFill>
                    <a:schemeClr val="tx1"/>
                  </a:solidFill>
                </a:rPr>
                <a:t>7</a:t>
              </a:r>
              <a:r>
                <a:rPr lang="en-US" sz="1400" b="1" dirty="0">
                  <a:solidFill>
                    <a:schemeClr val="tx1"/>
                  </a:solidFill>
                </a:rPr>
                <a:t>Be recoils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7" name="Object 1"/>
          <p:cNvGraphicFramePr>
            <a:graphicFrameLocks noChangeAspect="1"/>
          </p:cNvGraphicFramePr>
          <p:nvPr/>
        </p:nvGraphicFramePr>
        <p:xfrm>
          <a:off x="1547813" y="1211263"/>
          <a:ext cx="3305175" cy="633412"/>
        </p:xfrm>
        <a:graphic>
          <a:graphicData uri="http://schemas.openxmlformats.org/presentationml/2006/ole">
            <p:oleObj spid="_x0000_s1027" name="Ecuación" r:id="rId4" imgW="2108160" imgH="495000" progId="Equation.3">
              <p:embed/>
            </p:oleObj>
          </a:graphicData>
        </a:graphic>
      </p:graphicFrame>
      <p:sp>
        <p:nvSpPr>
          <p:cNvPr id="58" name="41 Elipse"/>
          <p:cNvSpPr/>
          <p:nvPr/>
        </p:nvSpPr>
        <p:spPr>
          <a:xfrm>
            <a:off x="3000375" y="1214438"/>
            <a:ext cx="571500" cy="64293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59" name="42 Elipse"/>
          <p:cNvSpPr/>
          <p:nvPr/>
        </p:nvSpPr>
        <p:spPr>
          <a:xfrm>
            <a:off x="2500313" y="1214438"/>
            <a:ext cx="571500" cy="642937"/>
          </a:xfrm>
          <a:prstGeom prst="ellipse">
            <a:avLst/>
          </a:prstGeom>
          <a:noFill/>
          <a:ln>
            <a:solidFill>
              <a:srgbClr val="B024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60" name="43 Elipse"/>
          <p:cNvSpPr/>
          <p:nvPr/>
        </p:nvSpPr>
        <p:spPr>
          <a:xfrm>
            <a:off x="1500188" y="1285875"/>
            <a:ext cx="1000125" cy="571500"/>
          </a:xfrm>
          <a:prstGeom prst="ellipse">
            <a:avLst/>
          </a:prstGeom>
          <a:noFill/>
          <a:ln>
            <a:solidFill>
              <a:srgbClr val="77B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pic>
        <p:nvPicPr>
          <p:cNvPr id="63" name="Picture 2" descr="F:\CMAM-S34\foto\000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1928813"/>
            <a:ext cx="21732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 animBg="1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smtClean="0"/>
              <a:t>EXPERIMENTAL MEASUREMENTS</a:t>
            </a:r>
            <a:br>
              <a:rPr smtClean="0"/>
            </a:br>
            <a:endParaRPr/>
          </a:p>
        </p:txBody>
      </p:sp>
      <p:sp>
        <p:nvSpPr>
          <p:cNvPr id="21" name="12 CuadroTexto"/>
          <p:cNvSpPr txBox="1">
            <a:spLocks noChangeArrowheads="1"/>
          </p:cNvSpPr>
          <p:nvPr/>
        </p:nvSpPr>
        <p:spPr bwMode="auto">
          <a:xfrm>
            <a:off x="1500166" y="714356"/>
            <a:ext cx="677703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200" dirty="0">
                <a:latin typeface="+mj-lt"/>
              </a:rPr>
              <a:t>   </a:t>
            </a:r>
            <a:r>
              <a:rPr lang="en-US" sz="1400" dirty="0"/>
              <a:t>Catcher  electrically connected to the chamber</a:t>
            </a:r>
            <a:endParaRPr lang="en-US" sz="14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endParaRPr lang="en-US" sz="14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400" dirty="0">
                <a:latin typeface="+mj-lt"/>
              </a:rPr>
              <a:t> Suppressor at -100V to avoid escape of e</a:t>
            </a:r>
            <a:r>
              <a:rPr lang="en-US" sz="1400" baseline="30000" dirty="0">
                <a:latin typeface="+mj-lt"/>
              </a:rPr>
              <a:t>-</a:t>
            </a:r>
            <a:r>
              <a:rPr lang="en-US" sz="1400" dirty="0">
                <a:latin typeface="+mj-lt"/>
              </a:rPr>
              <a:t> and loss of current </a:t>
            </a:r>
            <a:r>
              <a:rPr lang="en-US" sz="1400" dirty="0" smtClean="0">
                <a:latin typeface="+mj-lt"/>
              </a:rPr>
              <a:t>integrations</a:t>
            </a:r>
          </a:p>
          <a:p>
            <a:pPr>
              <a:defRPr/>
            </a:pPr>
            <a:endParaRPr lang="en-US" sz="14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400" dirty="0">
                <a:latin typeface="+mj-lt"/>
              </a:rPr>
              <a:t> ≈1µA (6.2 · 10</a:t>
            </a:r>
            <a:r>
              <a:rPr lang="en-US" sz="1400" baseline="30000" dirty="0">
                <a:latin typeface="+mj-lt"/>
              </a:rPr>
              <a:t>12 </a:t>
            </a:r>
            <a:r>
              <a:rPr lang="en-US" sz="1400" dirty="0">
                <a:latin typeface="+mj-lt"/>
              </a:rPr>
              <a:t> </a:t>
            </a:r>
            <a:r>
              <a:rPr lang="en-US" sz="1400" baseline="30000" dirty="0">
                <a:latin typeface="+mj-lt"/>
              </a:rPr>
              <a:t>3</a:t>
            </a:r>
            <a:r>
              <a:rPr lang="en-US" sz="1400" dirty="0">
                <a:latin typeface="+mj-lt"/>
              </a:rPr>
              <a:t>He/s)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     ≈</a:t>
            </a:r>
            <a:r>
              <a:rPr lang="en-US" sz="1400" dirty="0" smtClean="0">
                <a:latin typeface="+mj-lt"/>
              </a:rPr>
              <a:t>3µbar </a:t>
            </a:r>
            <a:r>
              <a:rPr lang="en-US" sz="1400" dirty="0" smtClean="0"/>
              <a:t> (≈50torr &amp; 300K )</a:t>
            </a:r>
            <a:endParaRPr lang="en-US" sz="14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400" dirty="0">
                <a:latin typeface="+mj-lt"/>
              </a:rPr>
              <a:t> </a:t>
            </a:r>
            <a:r>
              <a:rPr lang="en-US" sz="1400" baseline="30000" dirty="0">
                <a:latin typeface="+mj-lt"/>
              </a:rPr>
              <a:t>3</a:t>
            </a:r>
            <a:r>
              <a:rPr lang="en-US" sz="1400" dirty="0">
                <a:latin typeface="+mj-lt"/>
              </a:rPr>
              <a:t>He(</a:t>
            </a:r>
            <a:r>
              <a:rPr lang="en-US" sz="1400" baseline="30000" dirty="0">
                <a:latin typeface="+mj-lt"/>
              </a:rPr>
              <a:t>4</a:t>
            </a:r>
            <a:r>
              <a:rPr lang="en-US" sz="1400" dirty="0">
                <a:latin typeface="+mj-lt"/>
              </a:rPr>
              <a:t>He</a:t>
            </a:r>
            <a:r>
              <a:rPr lang="en-US" sz="1400" dirty="0">
                <a:latin typeface="+mj-lt"/>
                <a:cs typeface="Times New Roman" pitchFamily="18" charset="0"/>
              </a:rPr>
              <a:t>,γ)</a:t>
            </a:r>
            <a:r>
              <a:rPr lang="en-US" sz="1400" baseline="30000" dirty="0">
                <a:latin typeface="+mj-lt"/>
              </a:rPr>
              <a:t>7</a:t>
            </a:r>
            <a:r>
              <a:rPr lang="en-US" sz="1400" dirty="0">
                <a:latin typeface="+mj-lt"/>
              </a:rPr>
              <a:t>Be    E</a:t>
            </a:r>
            <a:r>
              <a:rPr lang="en-US" sz="1400" baseline="-25000" dirty="0">
                <a:latin typeface="+mj-lt"/>
                <a:cs typeface="Times New Roman" pitchFamily="18" charset="0"/>
              </a:rPr>
              <a:t>γ </a:t>
            </a:r>
            <a:r>
              <a:rPr lang="en-US" sz="1400" dirty="0">
                <a:latin typeface="+mj-lt"/>
              </a:rPr>
              <a:t>=429 KeV</a:t>
            </a:r>
          </a:p>
          <a:p>
            <a:pPr>
              <a:buFont typeface="Wingdings" pitchFamily="2" charset="2"/>
              <a:buChar char="q"/>
              <a:defRPr/>
            </a:pPr>
            <a:endParaRPr lang="en-US" sz="12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2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· θ ≈  45º                                                          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     ·E</a:t>
            </a:r>
            <a:r>
              <a:rPr lang="en-US" sz="1400" baseline="-25000" dirty="0">
                <a:latin typeface="+mj-lt"/>
              </a:rPr>
              <a:t>beam</a:t>
            </a:r>
            <a:r>
              <a:rPr lang="en-US" sz="1400" dirty="0">
                <a:latin typeface="+mj-lt"/>
              </a:rPr>
              <a:t> ≈  4 MeV / I ≈ 1µA 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     ·t</a:t>
            </a:r>
            <a:r>
              <a:rPr lang="en-US" sz="1400" baseline="-25000" dirty="0">
                <a:latin typeface="+mj-lt"/>
              </a:rPr>
              <a:t>Ni</a:t>
            </a:r>
            <a:r>
              <a:rPr lang="en-US" sz="1400" dirty="0">
                <a:latin typeface="+mj-lt"/>
              </a:rPr>
              <a:t> ≈ 1 µm / d = 8.9 g/cm</a:t>
            </a:r>
            <a:r>
              <a:rPr lang="en-US" sz="1400" baseline="30000" dirty="0">
                <a:latin typeface="+mj-lt"/>
              </a:rPr>
              <a:t>3</a:t>
            </a:r>
            <a:endParaRPr lang="en-US" sz="1400" dirty="0">
              <a:latin typeface="+mj-lt"/>
            </a:endParaRPr>
          </a:p>
          <a:p>
            <a:pPr>
              <a:defRPr/>
            </a:pPr>
            <a:r>
              <a:rPr lang="en-US" sz="1400" dirty="0">
                <a:latin typeface="+mj-lt"/>
              </a:rPr>
              <a:t>      ·Energy-loss in  the Ni foil 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       taken into account. 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       Assuming the R.S </a:t>
            </a:r>
          </a:p>
          <a:p>
            <a:pPr>
              <a:defRPr/>
            </a:pPr>
            <a:r>
              <a:rPr lang="en-US" sz="1400" dirty="0">
                <a:latin typeface="+mj-lt"/>
              </a:rPr>
              <a:t>      at the middle of the foil</a:t>
            </a: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defRPr/>
            </a:pPr>
            <a:endParaRPr lang="en-US" sz="1200" dirty="0" smtClean="0">
              <a:latin typeface="+mj-lt"/>
            </a:endParaRPr>
          </a:p>
          <a:p>
            <a:pPr>
              <a:defRPr/>
            </a:pPr>
            <a:endParaRPr lang="en-US" sz="1200" dirty="0">
              <a:latin typeface="+mj-lt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en-US" sz="1200" dirty="0">
                <a:latin typeface="+mj-lt"/>
              </a:rPr>
              <a:t>   E</a:t>
            </a:r>
            <a:r>
              <a:rPr lang="en-US" sz="1200" baseline="-25000" dirty="0">
                <a:latin typeface="+mj-lt"/>
              </a:rPr>
              <a:t>beam</a:t>
            </a:r>
            <a:r>
              <a:rPr lang="en-US" sz="1200" dirty="0">
                <a:latin typeface="+mj-lt"/>
              </a:rPr>
              <a:t>= 4 MeV </a:t>
            </a:r>
          </a:p>
          <a:p>
            <a:pPr>
              <a:defRPr/>
            </a:pPr>
            <a:r>
              <a:rPr lang="en-US" sz="1200" dirty="0">
                <a:latin typeface="+mj-lt"/>
              </a:rPr>
              <a:t>      26.04 cm Ni foil - Si</a:t>
            </a:r>
          </a:p>
          <a:p>
            <a:pPr>
              <a:defRPr/>
            </a:pPr>
            <a:r>
              <a:rPr lang="en-US" sz="1200" dirty="0">
                <a:latin typeface="+mj-lt"/>
              </a:rPr>
              <a:t>      Energy Loss in Ni foil</a:t>
            </a:r>
          </a:p>
          <a:p>
            <a:pPr>
              <a:defRPr/>
            </a:pPr>
            <a:r>
              <a:rPr lang="en-US" sz="1200" dirty="0">
                <a:latin typeface="+mj-lt"/>
              </a:rPr>
              <a:t> </a:t>
            </a:r>
            <a:endParaRPr lang="en-US" sz="1200" dirty="0" smtClean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200" dirty="0" smtClean="0"/>
              <a:t> </a:t>
            </a:r>
            <a:r>
              <a:rPr lang="en-US" sz="1400" dirty="0" smtClean="0"/>
              <a:t>Some Parameters</a:t>
            </a:r>
            <a:r>
              <a:rPr lang="en-US" sz="1200" dirty="0" smtClean="0"/>
              <a:t>  Leak Rate  0.10 </a:t>
            </a:r>
            <a:r>
              <a:rPr lang="en-US" sz="1200" dirty="0" err="1" smtClean="0"/>
              <a:t>torr</a:t>
            </a:r>
            <a:r>
              <a:rPr lang="en-US" sz="1200" dirty="0" smtClean="0"/>
              <a:t>/h (Very good)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 Line pressure ≈ 1.1 · 10</a:t>
            </a:r>
            <a:r>
              <a:rPr lang="en-US" sz="1200" baseline="30000" dirty="0" smtClean="0"/>
              <a:t>-6</a:t>
            </a:r>
            <a:r>
              <a:rPr lang="en-US" sz="1200" dirty="0" smtClean="0"/>
              <a:t> </a:t>
            </a:r>
            <a:r>
              <a:rPr lang="en-US" sz="1200" dirty="0" err="1" smtClean="0"/>
              <a:t>torr</a:t>
            </a:r>
            <a:endParaRPr lang="en-US" sz="1200" dirty="0" smtClean="0"/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 Typical currents 170 </a:t>
            </a:r>
            <a:r>
              <a:rPr lang="en-US" sz="1200" dirty="0" err="1" smtClean="0"/>
              <a:t>nA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	 </a:t>
            </a:r>
          </a:p>
        </p:txBody>
      </p:sp>
      <p:sp>
        <p:nvSpPr>
          <p:cNvPr id="22" name="13 Cerrar llave"/>
          <p:cNvSpPr/>
          <p:nvPr/>
        </p:nvSpPr>
        <p:spPr>
          <a:xfrm>
            <a:off x="3643306" y="1714488"/>
            <a:ext cx="46038" cy="6429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19 Cerrar llave"/>
          <p:cNvSpPr/>
          <p:nvPr/>
        </p:nvSpPr>
        <p:spPr>
          <a:xfrm>
            <a:off x="4000496" y="2714620"/>
            <a:ext cx="46038" cy="17303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1643042" y="4357694"/>
          <a:ext cx="2170112" cy="508000"/>
        </p:xfrm>
        <a:graphic>
          <a:graphicData uri="http://schemas.openxmlformats.org/presentationml/2006/ole">
            <p:oleObj spid="_x0000_s3075" name="Ecuación" r:id="rId3" imgW="2171520" imgH="507960" progId="Equation.3">
              <p:embed/>
            </p:oleObj>
          </a:graphicData>
        </a:graphic>
      </p:graphicFrame>
      <p:sp>
        <p:nvSpPr>
          <p:cNvPr id="25" name="28 Elipse"/>
          <p:cNvSpPr/>
          <p:nvPr/>
        </p:nvSpPr>
        <p:spPr>
          <a:xfrm>
            <a:off x="3786182" y="2285992"/>
            <a:ext cx="1714500" cy="49847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7Be in catcher</a:t>
            </a:r>
          </a:p>
        </p:txBody>
      </p:sp>
      <p:grpSp>
        <p:nvGrpSpPr>
          <p:cNvPr id="27" name="31 Grupo"/>
          <p:cNvGrpSpPr>
            <a:grpSpLocks/>
          </p:cNvGrpSpPr>
          <p:nvPr/>
        </p:nvGrpSpPr>
        <p:grpSpPr bwMode="auto">
          <a:xfrm>
            <a:off x="6178885" y="3571876"/>
            <a:ext cx="2819403" cy="1928826"/>
            <a:chOff x="6639163" y="1277529"/>
            <a:chExt cx="2033606" cy="1415113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39163" y="1277529"/>
              <a:ext cx="2033606" cy="1415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9" name="30 Rectángulo"/>
            <p:cNvSpPr/>
            <p:nvPr/>
          </p:nvSpPr>
          <p:spPr>
            <a:xfrm>
              <a:off x="7214406" y="2357977"/>
              <a:ext cx="336233" cy="285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3" name="39 Elipse"/>
          <p:cNvSpPr/>
          <p:nvPr/>
        </p:nvSpPr>
        <p:spPr>
          <a:xfrm>
            <a:off x="3786182" y="1785926"/>
            <a:ext cx="2111375" cy="49847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/>
                </a:solidFill>
              </a:rPr>
              <a:t>C.R.≈ 295 7Be/s </a:t>
            </a:r>
          </a:p>
        </p:txBody>
      </p:sp>
      <p:sp>
        <p:nvSpPr>
          <p:cNvPr id="34" name="40 Elipse"/>
          <p:cNvSpPr/>
          <p:nvPr/>
        </p:nvSpPr>
        <p:spPr>
          <a:xfrm>
            <a:off x="4071934" y="3214686"/>
            <a:ext cx="2214562" cy="49847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1"/>
                </a:solidFill>
              </a:rPr>
              <a:t>≈4155 3He at 45º</a:t>
            </a:r>
          </a:p>
        </p:txBody>
      </p:sp>
      <p:sp>
        <p:nvSpPr>
          <p:cNvPr id="35" name="21 Cerrar llave"/>
          <p:cNvSpPr/>
          <p:nvPr/>
        </p:nvSpPr>
        <p:spPr>
          <a:xfrm>
            <a:off x="3214678" y="4857760"/>
            <a:ext cx="46037" cy="7016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23 Elipse"/>
          <p:cNvSpPr/>
          <p:nvPr/>
        </p:nvSpPr>
        <p:spPr>
          <a:xfrm>
            <a:off x="3357554" y="5000636"/>
            <a:ext cx="2214563" cy="49847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E(3He at Si) ≈ 2.694 MeV </a:t>
            </a:r>
          </a:p>
        </p:txBody>
      </p:sp>
      <p:grpSp>
        <p:nvGrpSpPr>
          <p:cNvPr id="20" name="37 Grupo"/>
          <p:cNvGrpSpPr>
            <a:grpSpLocks/>
          </p:cNvGrpSpPr>
          <p:nvPr/>
        </p:nvGrpSpPr>
        <p:grpSpPr bwMode="auto">
          <a:xfrm>
            <a:off x="6357950" y="3714752"/>
            <a:ext cx="1008062" cy="749300"/>
            <a:chOff x="6350254" y="2428868"/>
            <a:chExt cx="1007828" cy="749454"/>
          </a:xfrm>
        </p:grpSpPr>
        <p:sp>
          <p:nvSpPr>
            <p:cNvPr id="37" name="33 Elipse"/>
            <p:cNvSpPr/>
            <p:nvPr/>
          </p:nvSpPr>
          <p:spPr>
            <a:xfrm>
              <a:off x="6350254" y="2428868"/>
              <a:ext cx="1007828" cy="3588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-100V</a:t>
              </a:r>
            </a:p>
          </p:txBody>
        </p:sp>
        <p:cxnSp>
          <p:nvCxnSpPr>
            <p:cNvPr id="38" name="35 Conector recto de flecha"/>
            <p:cNvCxnSpPr>
              <a:stCxn id="37" idx="4"/>
            </p:cNvCxnSpPr>
            <p:nvPr/>
          </p:nvCxnSpPr>
          <p:spPr>
            <a:xfrm rot="5400000">
              <a:off x="6657278" y="2980638"/>
              <a:ext cx="390605" cy="4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EXPERIMENTAL SET-UP II</a:t>
            </a:r>
            <a:endParaRPr lang="es-ES" dirty="0"/>
          </a:p>
        </p:txBody>
      </p:sp>
      <p:pic>
        <p:nvPicPr>
          <p:cNvPr id="3" name="Picture 3" descr="phot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32890"/>
            <a:ext cx="4143381" cy="31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ontaj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928670"/>
            <a:ext cx="43626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OBSERVABLES MEASUREMENTS</a:t>
            </a:r>
            <a:br>
              <a:rPr smtClean="0"/>
            </a:br>
            <a:endParaRPr lang="es-ES" dirty="0"/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500438" y="1357313"/>
          <a:ext cx="3016250" cy="727075"/>
        </p:xfrm>
        <a:graphic>
          <a:graphicData uri="http://schemas.openxmlformats.org/presentationml/2006/ole">
            <p:oleObj spid="_x0000_s5122" name="Equation" r:id="rId3" imgW="1790640" imgH="431640" progId="Equation.3">
              <p:embed/>
            </p:oleObj>
          </a:graphicData>
        </a:graphic>
      </p:graphicFrame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714500" y="142875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i="1" dirty="0">
                <a:latin typeface="+mj-lt"/>
                <a:cs typeface="Times New Roman" pitchFamily="18" charset="0"/>
              </a:rPr>
              <a:t>A) E</a:t>
            </a:r>
            <a:r>
              <a:rPr lang="es-ES" sz="1600" b="1" i="1" baseline="-25000" dirty="0">
                <a:latin typeface="+mj-lt"/>
                <a:cs typeface="Times New Roman" pitchFamily="18" charset="0"/>
              </a:rPr>
              <a:t>CM</a:t>
            </a:r>
            <a:r>
              <a:rPr lang="es-ES" sz="1600" b="1" i="1" baseline="30000" dirty="0">
                <a:latin typeface="+mj-lt"/>
                <a:cs typeface="Times New Roman" pitchFamily="18" charset="0"/>
              </a:rPr>
              <a:t> </a:t>
            </a:r>
            <a:endParaRPr lang="es-ES" sz="1600" b="1" i="1" baseline="-250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34"/>
          <p:cNvSpPr txBox="1">
            <a:spLocks noChangeArrowheads="1"/>
          </p:cNvSpPr>
          <p:nvPr/>
        </p:nvSpPr>
        <p:spPr bwMode="auto">
          <a:xfrm>
            <a:off x="1857375" y="2000250"/>
            <a:ext cx="70723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1600" dirty="0">
                <a:latin typeface="+mj-lt"/>
              </a:rPr>
              <a:t>We assume the reactions take placed at the center of gas target [1][2]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600" dirty="0">
                <a:latin typeface="+mj-lt"/>
              </a:rPr>
              <a:t>Beam energies with </a:t>
            </a:r>
            <a:r>
              <a:rPr lang="en-US" sz="1600" dirty="0" smtClean="0">
                <a:latin typeface="+mj-lt"/>
              </a:rPr>
              <a:t>±10 </a:t>
            </a:r>
            <a:r>
              <a:rPr lang="en-US" sz="1600" dirty="0" err="1">
                <a:latin typeface="+mj-lt"/>
              </a:rPr>
              <a:t>keV</a:t>
            </a:r>
            <a:r>
              <a:rPr lang="en-US" sz="1600" dirty="0">
                <a:latin typeface="+mj-lt"/>
              </a:rPr>
              <a:t> error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600" dirty="0">
                <a:latin typeface="+mj-lt"/>
              </a:rPr>
              <a:t>Energy loss in the Ni foil and gas target simulated with TRIM</a:t>
            </a: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endParaRPr lang="en-US" sz="1600" dirty="0">
              <a:latin typeface="+mj-lt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600" dirty="0">
                <a:latin typeface="+mj-lt"/>
              </a:rPr>
              <a:t>Straggling in Ni foil and Gas target simulated with TRIM negligible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[1] B. S. Nara Singh et al. PRL 93, 262503 (2004)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+mj-lt"/>
              </a:rPr>
              <a:t>[2]A.R. </a:t>
            </a:r>
            <a:r>
              <a:rPr lang="en-US" sz="1600" dirty="0" err="1">
                <a:latin typeface="+mj-lt"/>
              </a:rPr>
              <a:t>Junghans</a:t>
            </a:r>
            <a:r>
              <a:rPr lang="en-US" sz="1600" dirty="0">
                <a:latin typeface="+mj-lt"/>
              </a:rPr>
              <a:t> et al. PRL 88, 0411101 (2</a:t>
            </a:r>
            <a:r>
              <a:rPr lang="en-US" sz="1600" dirty="0"/>
              <a:t>002)</a:t>
            </a: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600" dirty="0">
              <a:latin typeface="+mj-lt"/>
            </a:endParaRPr>
          </a:p>
        </p:txBody>
      </p:sp>
      <p:pic>
        <p:nvPicPr>
          <p:cNvPr id="6" name="Picture 34" descr="1.73"/>
          <p:cNvPicPr>
            <a:picLocks noChangeAspect="1"/>
          </p:cNvPicPr>
          <p:nvPr/>
        </p:nvPicPr>
        <p:blipFill>
          <a:blip r:embed="rId4"/>
          <a:srcRect b="1056"/>
          <a:stretch>
            <a:fillRect/>
          </a:stretch>
        </p:blipFill>
        <p:spPr bwMode="auto">
          <a:xfrm>
            <a:off x="3341688" y="3429000"/>
            <a:ext cx="2016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2.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3481388"/>
            <a:ext cx="192881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 descr="5.3"/>
          <p:cNvPicPr>
            <a:picLocks noChangeAspect="1"/>
          </p:cNvPicPr>
          <p:nvPr/>
        </p:nvPicPr>
        <p:blipFill>
          <a:blip r:embed="rId6"/>
          <a:srcRect b="1181"/>
          <a:stretch>
            <a:fillRect/>
          </a:stretch>
        </p:blipFill>
        <p:spPr bwMode="auto">
          <a:xfrm>
            <a:off x="5211763" y="3429000"/>
            <a:ext cx="20748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1.96"/>
          <p:cNvPicPr>
            <a:picLocks noChangeAspect="1"/>
          </p:cNvPicPr>
          <p:nvPr/>
        </p:nvPicPr>
        <p:blipFill>
          <a:blip r:embed="rId7"/>
          <a:srcRect l="1880" r="2234" b="1340"/>
          <a:stretch>
            <a:fillRect/>
          </a:stretch>
        </p:blipFill>
        <p:spPr bwMode="auto">
          <a:xfrm>
            <a:off x="7143750" y="3462338"/>
            <a:ext cx="199866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OBSERVABLES MEASUREMENTS</a:t>
            </a:r>
            <a:br>
              <a:rPr smtClean="0"/>
            </a:br>
            <a:endParaRPr lang="es-ES" dirty="0"/>
          </a:p>
        </p:txBody>
      </p:sp>
      <p:sp>
        <p:nvSpPr>
          <p:cNvPr id="3" name="TextBox 84"/>
          <p:cNvSpPr txBox="1">
            <a:spLocks noChangeArrowheads="1"/>
          </p:cNvSpPr>
          <p:nvPr/>
        </p:nvSpPr>
        <p:spPr bwMode="auto">
          <a:xfrm>
            <a:off x="1500166" y="1000108"/>
            <a:ext cx="7215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latin typeface="+mj-lt"/>
                <a:cs typeface="Times New Roman" pitchFamily="18" charset="0"/>
              </a:rPr>
              <a:t>B)</a:t>
            </a:r>
            <a:r>
              <a:rPr lang="en-US" sz="1600" b="1" i="1" baseline="30000" dirty="0">
                <a:latin typeface="+mj-lt"/>
                <a:cs typeface="Times New Roman" pitchFamily="18" charset="0"/>
              </a:rPr>
              <a:t> 4</a:t>
            </a:r>
            <a:r>
              <a:rPr lang="en-US" sz="1600" b="1" i="1" dirty="0">
                <a:latin typeface="+mj-lt"/>
                <a:cs typeface="Times New Roman" pitchFamily="18" charset="0"/>
              </a:rPr>
              <a:t>He: (</a:t>
            </a:r>
            <a:r>
              <a:rPr lang="en-US" sz="1600" b="1" i="1" dirty="0" err="1">
                <a:latin typeface="+mj-lt"/>
                <a:cs typeface="Times New Roman" pitchFamily="18" charset="0"/>
              </a:rPr>
              <a:t>N</a:t>
            </a:r>
            <a:r>
              <a:rPr lang="en-US" sz="1600" b="1" i="1" baseline="-25000" dirty="0" err="1">
                <a:latin typeface="+mj-lt"/>
                <a:cs typeface="Times New Roman" pitchFamily="18" charset="0"/>
              </a:rPr>
              <a:t>t</a:t>
            </a:r>
            <a:r>
              <a:rPr lang="en-US" sz="1600" b="1" i="1" dirty="0">
                <a:latin typeface="+mj-lt"/>
                <a:cs typeface="Times New Roman" pitchFamily="18" charset="0"/>
              </a:rPr>
              <a:t> : number of gas target ions per cm</a:t>
            </a:r>
            <a:r>
              <a:rPr lang="en-US" sz="1600" b="1" i="1" baseline="30000" dirty="0">
                <a:latin typeface="+mj-lt"/>
                <a:cs typeface="Times New Roman" pitchFamily="18" charset="0"/>
              </a:rPr>
              <a:t>2</a:t>
            </a:r>
            <a:r>
              <a:rPr lang="en-US" sz="1600" b="1" i="1" dirty="0">
                <a:latin typeface="+mj-lt"/>
                <a:cs typeface="Times New Roman" pitchFamily="18" charset="0"/>
              </a:rPr>
              <a:t> ) Assuming ideal gas due to the low pressures we can consider:</a:t>
            </a:r>
            <a:endParaRPr lang="en-US" sz="1600" b="1" i="1" baseline="30000" dirty="0"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en-US" sz="1600" b="1" i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2857488" y="1714488"/>
          <a:ext cx="2779712" cy="787400"/>
        </p:xfrm>
        <a:graphic>
          <a:graphicData uri="http://schemas.openxmlformats.org/presentationml/2006/ole">
            <p:oleObj spid="_x0000_s6146" name="Equation" r:id="rId4" imgW="1523880" imgH="431640" progId="Equation.3">
              <p:embed/>
            </p:oleObj>
          </a:graphicData>
        </a:graphic>
      </p:graphicFrame>
      <p:sp>
        <p:nvSpPr>
          <p:cNvPr id="5" name="TextBox 47"/>
          <p:cNvSpPr txBox="1">
            <a:spLocks noChangeArrowheads="1"/>
          </p:cNvSpPr>
          <p:nvPr/>
        </p:nvSpPr>
        <p:spPr bwMode="auto">
          <a:xfrm>
            <a:off x="6500826" y="1714488"/>
            <a:ext cx="22145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P: gas pressure (</a:t>
            </a:r>
            <a:r>
              <a:rPr lang="en-US" sz="1400" dirty="0" err="1"/>
              <a:t>Torr</a:t>
            </a:r>
            <a:r>
              <a:rPr lang="en-US" sz="1400" dirty="0"/>
              <a:t>)</a:t>
            </a:r>
          </a:p>
          <a:p>
            <a:r>
              <a:rPr lang="en-US" sz="1400" dirty="0"/>
              <a:t>T</a:t>
            </a:r>
            <a:r>
              <a:rPr lang="en-US" sz="1400" baseline="-25000" dirty="0"/>
              <a:t>0</a:t>
            </a:r>
            <a:r>
              <a:rPr lang="en-US" sz="1400" dirty="0"/>
              <a:t> : room temperature (k)</a:t>
            </a:r>
          </a:p>
          <a:p>
            <a:r>
              <a:rPr lang="en-US" sz="1400" dirty="0"/>
              <a:t>l: target length (cm)</a:t>
            </a:r>
            <a:r>
              <a:rPr lang="en-US" sz="1400" baseline="-25000" dirty="0"/>
              <a:t> </a:t>
            </a:r>
          </a:p>
        </p:txBody>
      </p:sp>
      <p:sp>
        <p:nvSpPr>
          <p:cNvPr id="6" name="TextBox 54"/>
          <p:cNvSpPr txBox="1">
            <a:spLocks noChangeArrowheads="1"/>
          </p:cNvSpPr>
          <p:nvPr/>
        </p:nvSpPr>
        <p:spPr bwMode="auto">
          <a:xfrm>
            <a:off x="1500166" y="2428868"/>
            <a:ext cx="72866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+mj-lt"/>
              </a:rPr>
              <a:t>T</a:t>
            </a:r>
            <a:r>
              <a:rPr lang="en-US" sz="1600" baseline="-25000" dirty="0" err="1">
                <a:latin typeface="+mj-lt"/>
              </a:rPr>
              <a:t>c</a:t>
            </a:r>
            <a:r>
              <a:rPr lang="en-US" sz="1600" baseline="-250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temperature correction due to the beam heating measured experimentally using the 1.518 </a:t>
            </a:r>
            <a:r>
              <a:rPr lang="en-US" sz="1600" dirty="0" err="1">
                <a:latin typeface="+mj-lt"/>
              </a:rPr>
              <a:t>MeV</a:t>
            </a:r>
            <a:r>
              <a:rPr lang="en-US" sz="1600" dirty="0">
                <a:latin typeface="+mj-lt"/>
              </a:rPr>
              <a:t> resonance in the </a:t>
            </a:r>
            <a:r>
              <a:rPr lang="en-US" sz="1600" baseline="30000" dirty="0">
                <a:latin typeface="+mj-lt"/>
              </a:rPr>
              <a:t>10</a:t>
            </a:r>
            <a:r>
              <a:rPr lang="en-US" sz="1600" dirty="0">
                <a:latin typeface="+mj-lt"/>
              </a:rPr>
              <a:t>B(</a:t>
            </a:r>
            <a:r>
              <a:rPr lang="en-US" sz="1600" dirty="0" err="1">
                <a:latin typeface="Symbol" pitchFamily="18" charset="2"/>
              </a:rPr>
              <a:t>a</a:t>
            </a:r>
            <a:r>
              <a:rPr lang="en-US" sz="1600" dirty="0" err="1">
                <a:latin typeface="+mj-lt"/>
              </a:rPr>
              <a:t>,p</a:t>
            </a:r>
            <a:r>
              <a:rPr lang="en-US" sz="1600" dirty="0">
                <a:latin typeface="+mj-lt"/>
              </a:rPr>
              <a:t>)</a:t>
            </a:r>
            <a:r>
              <a:rPr lang="en-US" sz="1600" baseline="30000" dirty="0">
                <a:latin typeface="+mj-lt"/>
              </a:rPr>
              <a:t>13</a:t>
            </a:r>
            <a:r>
              <a:rPr lang="en-US" sz="1600" dirty="0">
                <a:latin typeface="+mj-lt"/>
              </a:rPr>
              <a:t>C. 17K for 500nA @ 2 </a:t>
            </a:r>
            <a:r>
              <a:rPr lang="en-US" sz="1600" dirty="0" err="1">
                <a:latin typeface="+mj-lt"/>
              </a:rPr>
              <a:t>MeV</a:t>
            </a:r>
            <a:r>
              <a:rPr lang="en-US" sz="1600" dirty="0">
                <a:latin typeface="+mj-lt"/>
              </a:rPr>
              <a:t>. [1] </a:t>
            </a:r>
            <a:r>
              <a:rPr lang="en-US" sz="1600" baseline="-25000" dirty="0">
                <a:latin typeface="+mj-lt"/>
              </a:rPr>
              <a:t>   </a:t>
            </a:r>
            <a:r>
              <a:rPr lang="en-US" sz="1600" dirty="0">
                <a:latin typeface="+mj-lt"/>
              </a:rPr>
              <a:t> </a:t>
            </a:r>
            <a:r>
              <a:rPr lang="en-US" sz="1600" baseline="-25000" dirty="0">
                <a:latin typeface="+mj-lt"/>
              </a:rPr>
              <a:t>  </a:t>
            </a:r>
          </a:p>
          <a:p>
            <a:pPr>
              <a:defRPr/>
            </a:pPr>
            <a:endParaRPr lang="en-US" sz="1600" baseline="-25000" dirty="0">
              <a:latin typeface="+mj-lt"/>
            </a:endParaRPr>
          </a:p>
          <a:p>
            <a:pPr>
              <a:defRPr/>
            </a:pPr>
            <a:endParaRPr lang="en-US" sz="1600" baseline="-25000" dirty="0">
              <a:latin typeface="+mj-lt"/>
            </a:endParaRPr>
          </a:p>
          <a:p>
            <a:pPr>
              <a:defRPr/>
            </a:pPr>
            <a:endParaRPr lang="en-US" sz="1600" baseline="-25000" dirty="0">
              <a:latin typeface="+mj-lt"/>
            </a:endParaRPr>
          </a:p>
          <a:p>
            <a:pPr>
              <a:defRPr/>
            </a:pPr>
            <a:endParaRPr lang="en-US" sz="1600" baseline="-250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14546" y="3071810"/>
          <a:ext cx="5140207" cy="3086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187"/>
                <a:gridCol w="884686"/>
                <a:gridCol w="734433"/>
                <a:gridCol w="1136205"/>
                <a:gridCol w="149269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err="1" smtClean="0"/>
                        <a:t>E</a:t>
                      </a:r>
                      <a:r>
                        <a:rPr lang="en-US" sz="1300" baseline="-25000" noProof="0" dirty="0" err="1" smtClean="0"/>
                        <a:t>beam</a:t>
                      </a:r>
                      <a:r>
                        <a:rPr lang="en-US" sz="1300" baseline="0" noProof="0" dirty="0" smtClean="0"/>
                        <a:t>  </a:t>
                      </a:r>
                    </a:p>
                    <a:p>
                      <a:pPr algn="ctr"/>
                      <a:r>
                        <a:rPr lang="en-US" sz="1300" baseline="0" noProof="0" dirty="0" smtClean="0"/>
                        <a:t>(</a:t>
                      </a:r>
                      <a:r>
                        <a:rPr lang="en-US" sz="1300" baseline="0" noProof="0" dirty="0" err="1" smtClean="0"/>
                        <a:t>MeV</a:t>
                      </a:r>
                      <a:r>
                        <a:rPr lang="en-US" sz="1300" baseline="0" noProof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err="1" smtClean="0"/>
                        <a:t>P</a:t>
                      </a:r>
                      <a:r>
                        <a:rPr lang="en-US" sz="1300" u="sng" baseline="30000" noProof="0" dirty="0" err="1" smtClean="0"/>
                        <a:t>on</a:t>
                      </a:r>
                      <a:r>
                        <a:rPr lang="en-US" sz="1300" noProof="0" dirty="0" smtClean="0"/>
                        <a:t> (</a:t>
                      </a:r>
                      <a:r>
                        <a:rPr lang="en-US" sz="1300" noProof="0" dirty="0" err="1" smtClean="0"/>
                        <a:t>Torr</a:t>
                      </a:r>
                      <a:r>
                        <a:rPr lang="en-US" sz="1300" noProof="0" dirty="0" smtClean="0"/>
                        <a:t>)</a:t>
                      </a:r>
                      <a:endParaRPr lang="en-US" sz="13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/>
                        <a:t>T (K)</a:t>
                      </a:r>
                      <a:endParaRPr lang="en-US" sz="13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cap="all" baseline="0" noProof="0" dirty="0" smtClean="0"/>
                        <a:t>Distance</a:t>
                      </a:r>
                      <a:r>
                        <a:rPr lang="en-US" sz="13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US" sz="1300" baseline="0" noProof="0" dirty="0" smtClean="0"/>
                        <a:t> (catcher-foil)</a:t>
                      </a:r>
                      <a:endParaRPr lang="en-US" sz="13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err="1" smtClean="0"/>
                        <a:t>N</a:t>
                      </a:r>
                      <a:r>
                        <a:rPr lang="en-US" sz="1300" baseline="-25000" noProof="0" dirty="0" err="1" smtClean="0"/>
                        <a:t>t</a:t>
                      </a:r>
                      <a:r>
                        <a:rPr lang="en-US" sz="1300" baseline="-25000" noProof="0" dirty="0" smtClean="0"/>
                        <a:t> </a:t>
                      </a:r>
                      <a:r>
                        <a:rPr lang="en-US" sz="1300" baseline="0" noProof="0" dirty="0" smtClean="0"/>
                        <a:t>(at/cm</a:t>
                      </a:r>
                      <a:r>
                        <a:rPr lang="en-US" sz="1300" baseline="30000" noProof="0" dirty="0" smtClean="0"/>
                        <a:t>2</a:t>
                      </a:r>
                      <a:r>
                        <a:rPr lang="en-US" sz="1300" baseline="0" noProof="0" dirty="0" smtClean="0"/>
                        <a:t>)</a:t>
                      </a:r>
                      <a:endParaRPr lang="en-US" sz="1300" baseline="0" noProof="0" dirty="0"/>
                    </a:p>
                  </a:txBody>
                  <a:tcPr anchor="ctr"/>
                </a:tc>
              </a:tr>
              <a:tr h="2834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301,62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12,472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2,40E+19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1,26E+17</a:t>
                      </a:r>
                    </a:p>
                  </a:txBody>
                  <a:tcPr marL="0" marR="0" marT="0" marB="0" anchor="ctr"/>
                </a:tc>
              </a:tr>
              <a:tr h="2988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54,68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300,26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2,37E+19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1,24E+17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303,20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2,23E+19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1,16E+17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12,003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2,28E+19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1,18E+17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309,23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13,49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2,69E+19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1,36E+17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13,113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2,48E+19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1,26E+17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316,51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1,70E+19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8,65E+16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1,71E+19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8,65E+16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319,04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13,29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2,28E+19</a:t>
                      </a:r>
                      <a:r>
                        <a:rPr lang="es-ES_tradnl" sz="13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l-GR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±</a:t>
                      </a:r>
                      <a:r>
                        <a:rPr lang="es-ES_tradnl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1,20E+17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mtClean="0"/>
              <a:t>OBSERVABLES MEASUREMENTS</a:t>
            </a:r>
            <a:endParaRPr lang="es-ES" dirty="0"/>
          </a:p>
        </p:txBody>
      </p:sp>
      <p:pic>
        <p:nvPicPr>
          <p:cNvPr id="3" name="Picture 86" descr="44mev_fi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214422"/>
            <a:ext cx="16077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1" descr="32mev_fin.eps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214422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57 Tabla"/>
          <p:cNvGraphicFramePr>
            <a:graphicFrameLocks noGrp="1"/>
          </p:cNvGraphicFramePr>
          <p:nvPr/>
        </p:nvGraphicFramePr>
        <p:xfrm>
          <a:off x="4429124" y="1785926"/>
          <a:ext cx="4643436" cy="307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038"/>
                <a:gridCol w="891127"/>
                <a:gridCol w="864014"/>
                <a:gridCol w="755560"/>
                <a:gridCol w="755560"/>
                <a:gridCol w="641137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err="1" smtClean="0"/>
                        <a:t>E</a:t>
                      </a:r>
                      <a:r>
                        <a:rPr lang="en-US" sz="1300" baseline="-25000" noProof="0" dirty="0" err="1" smtClean="0"/>
                        <a:t>beam</a:t>
                      </a:r>
                      <a:r>
                        <a:rPr lang="en-US" sz="1300" baseline="0" noProof="0" dirty="0" smtClean="0"/>
                        <a:t>  </a:t>
                      </a:r>
                    </a:p>
                    <a:p>
                      <a:pPr algn="ctr"/>
                      <a:r>
                        <a:rPr lang="en-US" sz="1300" baseline="0" noProof="0" dirty="0" smtClean="0"/>
                        <a:t>(</a:t>
                      </a:r>
                      <a:r>
                        <a:rPr lang="en-US" sz="1300" baseline="0" noProof="0" dirty="0" err="1" smtClean="0"/>
                        <a:t>MeV</a:t>
                      </a:r>
                      <a:r>
                        <a:rPr lang="en-US" sz="1300" baseline="0" noProof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INTENSITY</a:t>
                      </a:r>
                    </a:p>
                    <a:p>
                      <a:pPr algn="ctr" fontAlgn="ctr"/>
                      <a:r>
                        <a:rPr lang="en-US" sz="13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(pulses)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1300" b="1" kern="1200" baseline="-250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ES" sz="13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(CI)</a:t>
                      </a:r>
                      <a:endParaRPr lang="es-ES" sz="13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R.Integ</a:t>
                      </a:r>
                      <a:endParaRPr lang="es-ES" sz="13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1" kern="12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ES" sz="1300" b="1" kern="1200" baseline="-2500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ES" sz="1300" b="1" kern="1200" baseline="0" noProof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(RS)</a:t>
                      </a:r>
                      <a:endParaRPr lang="es-ES" sz="13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_tradnl" sz="1300" b="1" kern="1200" noProof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Differnce</a:t>
                      </a:r>
                      <a:endParaRPr lang="es-ES" sz="13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  <a:endParaRPr lang="es-E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66728190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4,17E+16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1,04E+08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3,95E+16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5,17%</a:t>
                      </a:r>
                    </a:p>
                  </a:txBody>
                  <a:tcPr marL="0" marR="0" marT="0" marB="0" anchor="ctr"/>
                </a:tc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45392867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2,83E+16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5,90E+07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2,79E+16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1,38%</a:t>
                      </a:r>
                    </a:p>
                  </a:txBody>
                  <a:tcPr marL="0" marR="0" marT="0" marB="0" anchor="ctr"/>
                </a:tc>
              </a:tr>
              <a:tr h="2772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79411131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4,96E+16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7,96E+07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4,75E+16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4,24%</a:t>
                      </a:r>
                    </a:p>
                  </a:txBody>
                  <a:tcPr marL="0" marR="0" marT="0" marB="0" anchor="ctr"/>
                </a:tc>
              </a:tr>
              <a:tr h="2988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84483595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5,27E+16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6,67E+07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5,00E+16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5,26%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79985633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4,99E+16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4,93E+07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5,00E+16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-0,14%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1,08E+08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6,77E+16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4,04E+07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6,93E+16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-2,31%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83724293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5,23E+16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2,54E+07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5,16E+16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1,20%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51641298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3,22E+16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1,29E+07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3,17E+16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1,66%</a:t>
                      </a: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3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62372718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3,89E+16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1,27E+07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3,98E+16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-2,14%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142976" y="987411"/>
            <a:ext cx="7215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s-ES" b="1" i="1" baseline="300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He:     </a:t>
            </a:r>
            <a:r>
              <a:rPr lang="es-ES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00" b="1" i="1" dirty="0" err="1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es-ES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00" b="1" i="1" dirty="0" err="1">
                <a:latin typeface="Times New Roman" pitchFamily="18" charset="0"/>
                <a:cs typeface="Times New Roman" pitchFamily="18" charset="0"/>
              </a:rPr>
              <a:t>Integration</a:t>
            </a:r>
            <a:r>
              <a:rPr lang="es-ES" sz="1500" b="1" i="1" dirty="0">
                <a:latin typeface="Times New Roman" pitchFamily="18" charset="0"/>
                <a:cs typeface="Times New Roman" pitchFamily="18" charset="0"/>
              </a:rPr>
              <a:t> &amp;  </a:t>
            </a:r>
            <a:r>
              <a:rPr lang="es-ES" sz="1500" b="1" i="1" dirty="0" err="1"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es-ES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500" b="1" i="1" dirty="0" err="1">
                <a:latin typeface="Times New Roman" pitchFamily="18" charset="0"/>
                <a:cs typeface="Times New Roman" pitchFamily="18" charset="0"/>
              </a:rPr>
              <a:t>Scattering</a:t>
            </a:r>
            <a:r>
              <a:rPr lang="es-ES" sz="1500" b="1" i="1" dirty="0"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s-ES" sz="1500" b="1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1500" b="1" i="1" dirty="0">
                <a:latin typeface="Times New Roman" pitchFamily="18" charset="0"/>
                <a:cs typeface="Times New Roman" pitchFamily="18" charset="0"/>
              </a:rPr>
              <a:t> Ni </a:t>
            </a:r>
            <a:r>
              <a:rPr lang="es-ES" sz="1500" b="1" i="1" dirty="0" err="1">
                <a:latin typeface="Times New Roman" pitchFamily="18" charset="0"/>
                <a:cs typeface="Times New Roman" pitchFamily="18" charset="0"/>
              </a:rPr>
              <a:t>foil</a:t>
            </a:r>
            <a:endParaRPr lang="es-ES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7"/>
          <p:cNvSpPr txBox="1">
            <a:spLocks noChangeArrowheads="1"/>
          </p:cNvSpPr>
          <p:nvPr/>
        </p:nvSpPr>
        <p:spPr bwMode="auto">
          <a:xfrm>
            <a:off x="1142976" y="3000372"/>
            <a:ext cx="72151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s-ES" b="1" i="1" baseline="30000" dirty="0"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s-ES" b="1" i="1" dirty="0">
                <a:latin typeface="Times New Roman" pitchFamily="18" charset="0"/>
                <a:cs typeface="Times New Roman" pitchFamily="18" charset="0"/>
              </a:rPr>
              <a:t>Be:</a:t>
            </a:r>
          </a:p>
          <a:p>
            <a:pPr algn="ctr"/>
            <a:endParaRPr lang="es-ES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1214414" y="3286124"/>
            <a:ext cx="3214710" cy="1928802"/>
            <a:chOff x="3188313" y="1439215"/>
            <a:chExt cx="5214974" cy="3632859"/>
          </a:xfrm>
        </p:grpSpPr>
        <p:pic>
          <p:nvPicPr>
            <p:cNvPr id="9" name="Picture 4" descr="catcher12_z1"/>
            <p:cNvPicPr>
              <a:picLocks noChangeAspect="1" noChangeArrowheads="1"/>
            </p:cNvPicPr>
            <p:nvPr/>
          </p:nvPicPr>
          <p:blipFill>
            <a:blip r:embed="rId5"/>
            <a:srcRect l="2386" t="12352" r="9544" b="6175"/>
            <a:stretch>
              <a:fillRect/>
            </a:stretch>
          </p:blipFill>
          <p:spPr bwMode="auto">
            <a:xfrm>
              <a:off x="3188313" y="1439215"/>
              <a:ext cx="5214974" cy="3632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501185" y="1642452"/>
              <a:ext cx="1714512" cy="643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1" name="TextBox 54"/>
          <p:cNvSpPr txBox="1">
            <a:spLocks noChangeArrowheads="1"/>
          </p:cNvSpPr>
          <p:nvPr/>
        </p:nvSpPr>
        <p:spPr bwMode="auto">
          <a:xfrm>
            <a:off x="1214414" y="5072074"/>
            <a:ext cx="671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/>
              <a:t>E) Complementary measurements </a:t>
            </a:r>
          </a:p>
        </p:txBody>
      </p:sp>
      <p:sp>
        <p:nvSpPr>
          <p:cNvPr id="12" name="TextBox 57"/>
          <p:cNvSpPr txBox="1">
            <a:spLocks noChangeArrowheads="1"/>
          </p:cNvSpPr>
          <p:nvPr/>
        </p:nvSpPr>
        <p:spPr bwMode="auto">
          <a:xfrm>
            <a:off x="2714625" y="5572125"/>
            <a:ext cx="5143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i="1" dirty="0"/>
              <a:t>Angle of Silicon </a:t>
            </a:r>
            <a:r>
              <a:rPr lang="en-US" i="1" dirty="0" smtClean="0"/>
              <a:t>Detector  </a:t>
            </a:r>
            <a:r>
              <a:rPr lang="en-US" i="1" dirty="0" smtClean="0">
                <a:sym typeface="Wingdings" pitchFamily="2" charset="2"/>
              </a:rPr>
              <a:t> 44.9 (2)˚ </a:t>
            </a:r>
            <a:endParaRPr lang="en-US" i="1" dirty="0"/>
          </a:p>
          <a:p>
            <a:pPr>
              <a:buFont typeface="Wingdings" pitchFamily="2" charset="2"/>
              <a:buChar char="§"/>
            </a:pPr>
            <a:r>
              <a:rPr lang="en-US" i="1" dirty="0"/>
              <a:t>Ni foil </a:t>
            </a:r>
            <a:r>
              <a:rPr lang="en-US" i="1" dirty="0" smtClean="0"/>
              <a:t>thickness </a:t>
            </a:r>
            <a:r>
              <a:rPr lang="en-US" i="1" dirty="0" smtClean="0">
                <a:sym typeface="Wingdings" pitchFamily="2" charset="2"/>
              </a:rPr>
              <a:t> 1.03 (2) </a:t>
            </a:r>
            <a:r>
              <a:rPr lang="en-US" i="1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i="1" dirty="0" smtClean="0">
                <a:sym typeface="Wingdings" pitchFamily="2" charset="2"/>
              </a:rPr>
              <a:t>m</a:t>
            </a:r>
          </a:p>
          <a:p>
            <a:pPr>
              <a:buFont typeface="Wingdings" pitchFamily="2" charset="2"/>
              <a:buChar char="§"/>
            </a:pPr>
            <a:r>
              <a:rPr lang="en-US" i="1" dirty="0" smtClean="0">
                <a:sym typeface="Wingdings" pitchFamily="2" charset="2"/>
              </a:rPr>
              <a:t>Collimator radius  0.270 (3) mm</a:t>
            </a:r>
            <a:endParaRPr lang="en-US" i="1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143108" y="3500438"/>
            <a:ext cx="1956651" cy="56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200" b="1" dirty="0">
                <a:latin typeface="Times New Roman" pitchFamily="18" charset="0"/>
              </a:rPr>
              <a:t>~900 </a:t>
            </a:r>
            <a:r>
              <a:rPr lang="en-GB" sz="1200" b="1" dirty="0" err="1">
                <a:latin typeface="Times New Roman" pitchFamily="18" charset="0"/>
              </a:rPr>
              <a:t>cts</a:t>
            </a:r>
            <a:r>
              <a:rPr lang="en-GB" sz="1200" b="1" dirty="0">
                <a:latin typeface="Times New Roman" pitchFamily="18" charset="0"/>
              </a:rPr>
              <a:t>. in 478 peak. </a:t>
            </a:r>
          </a:p>
          <a:p>
            <a:pPr>
              <a:buFontTx/>
              <a:buChar char="•"/>
            </a:pPr>
            <a:r>
              <a:rPr lang="en-GB" sz="1200" b="1" dirty="0">
                <a:latin typeface="Times New Roman" pitchFamily="18" charset="0"/>
              </a:rPr>
              <a:t>6 days  of 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RESULTS </a:t>
            </a:r>
            <a:r>
              <a:rPr sz="2800" smtClean="0">
                <a:latin typeface="Symbol" pitchFamily="18" charset="2"/>
              </a:rPr>
              <a:t>I</a:t>
            </a:r>
            <a:endParaRPr sz="2800">
              <a:latin typeface="Symbol" pitchFamily="18" charset="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43042" y="1000108"/>
          <a:ext cx="3545584" cy="249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575"/>
                <a:gridCol w="962343"/>
                <a:gridCol w="968693"/>
                <a:gridCol w="1077973"/>
              </a:tblGrid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</a:t>
                      </a:r>
                      <a:r>
                        <a:rPr lang="es-ES" sz="1400" b="0" i="0" u="none" strike="noStrike" baseline="-25000" dirty="0">
                          <a:solidFill>
                            <a:schemeClr val="bg1"/>
                          </a:solidFill>
                          <a:latin typeface="Calibri"/>
                        </a:rPr>
                        <a:t>CM</a:t>
                      </a:r>
                      <a:br>
                        <a:rPr lang="es-ES" sz="1400" b="0" i="0" u="none" strike="noStrike" baseline="-25000" dirty="0">
                          <a:solidFill>
                            <a:schemeClr val="bg1"/>
                          </a:solidFill>
                          <a:latin typeface="Calibri"/>
                        </a:rPr>
                      </a:b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(</a:t>
                      </a:r>
                      <a:r>
                        <a:rPr lang="es-ES" sz="14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KeV</a:t>
                      </a:r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Symbol" pitchFamily="18" charset="2"/>
                        </a:rPr>
                        <a:t>s (E) (</a:t>
                      </a:r>
                      <a:r>
                        <a:rPr lang="es-ES" sz="1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s-ES" sz="1400" dirty="0" err="1" smtClean="0">
                          <a:latin typeface="+mj-lt"/>
                        </a:rPr>
                        <a:t>b</a:t>
                      </a:r>
                      <a:r>
                        <a:rPr lang="es-ES" sz="1400" dirty="0" smtClean="0">
                          <a:latin typeface="+mj-lt"/>
                        </a:rPr>
                        <a:t>)</a:t>
                      </a:r>
                      <a:endParaRPr lang="es-ES" sz="14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S</a:t>
                      </a:r>
                      <a:r>
                        <a:rPr lang="es-ES" sz="1400" baseline="-25000" dirty="0" smtClean="0"/>
                        <a:t>34</a:t>
                      </a:r>
                      <a:r>
                        <a:rPr lang="es-ES" sz="1400" dirty="0" smtClean="0"/>
                        <a:t>(</a:t>
                      </a:r>
                      <a:r>
                        <a:rPr lang="es-ES" sz="1400" baseline="0" dirty="0" smtClean="0"/>
                        <a:t>E)</a:t>
                      </a:r>
                      <a:r>
                        <a:rPr lang="es-ES" sz="1400" baseline="30000" dirty="0" smtClean="0"/>
                        <a:t>IC</a:t>
                      </a:r>
                      <a:r>
                        <a:rPr lang="es-ES" sz="1400" baseline="0" dirty="0" smtClean="0"/>
                        <a:t> (</a:t>
                      </a:r>
                      <a:r>
                        <a:rPr lang="es-ES" sz="1400" baseline="0" dirty="0" err="1" smtClean="0"/>
                        <a:t>keV·b</a:t>
                      </a:r>
                      <a:r>
                        <a:rPr lang="es-ES" sz="1400" baseline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S</a:t>
                      </a:r>
                      <a:r>
                        <a:rPr lang="es-ES" sz="1400" baseline="-25000" dirty="0" smtClean="0"/>
                        <a:t>34</a:t>
                      </a:r>
                      <a:r>
                        <a:rPr lang="es-ES" sz="1400" dirty="0" smtClean="0"/>
                        <a:t>(</a:t>
                      </a:r>
                      <a:r>
                        <a:rPr lang="es-ES" sz="1400" baseline="0" dirty="0" smtClean="0"/>
                        <a:t>E)</a:t>
                      </a:r>
                      <a:r>
                        <a:rPr lang="es-ES" sz="1400" baseline="30000" dirty="0" smtClean="0"/>
                        <a:t>RS</a:t>
                      </a:r>
                      <a:r>
                        <a:rPr lang="es-ES" sz="1400" baseline="0" dirty="0" smtClean="0"/>
                        <a:t> (</a:t>
                      </a:r>
                      <a:r>
                        <a:rPr lang="es-ES" sz="1400" baseline="0" dirty="0" err="1" smtClean="0"/>
                        <a:t>keV·b</a:t>
                      </a:r>
                      <a:r>
                        <a:rPr lang="es-ES" sz="1400" baseline="0" dirty="0" smtClean="0"/>
                        <a:t>) </a:t>
                      </a:r>
                    </a:p>
                  </a:txBody>
                  <a:tcPr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768,2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1,49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0,43(15)(6)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0,45(7)(5)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906,5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1,95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(19)(4)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0,42(8)(4)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2,05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0,34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(7)(4)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0,36(2)(3)</a:t>
                      </a: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1242,4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3,00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(8)(4)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0,41(3)(3)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1489,8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3,02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0,32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(8)(3)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0,32(2)(2)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2009,0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4,6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0,37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(3)(3)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0,36(1)(2)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2257,3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5,33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(10)(3)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0,38(4)(2)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2500,2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5,77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(9)(3)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(4)(2)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01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2797,7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6,82</a:t>
                      </a:r>
                      <a:endParaRPr lang="es-ES" sz="14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(4)(3)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(2)(2)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857884" y="1714488"/>
            <a:ext cx="278608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GOOD AGREEMENT </a:t>
            </a:r>
            <a:r>
              <a:rPr lang="es-ES" sz="1200" dirty="0"/>
              <a:t>BETWEEN</a:t>
            </a:r>
            <a:r>
              <a:rPr lang="es-ES" dirty="0"/>
              <a:t> BOTH TECHNIQUES </a:t>
            </a:r>
          </a:p>
        </p:txBody>
      </p:sp>
      <p:pic>
        <p:nvPicPr>
          <p:cNvPr id="8" name="Picture 5" descr="txp_fi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1071546"/>
            <a:ext cx="3414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571876"/>
            <a:ext cx="4286280" cy="280897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9881352">
            <a:off x="2928926" y="3571876"/>
            <a:ext cx="3857652" cy="1928826"/>
          </a:xfrm>
          <a:prstGeom prst="ellipse">
            <a:avLst/>
          </a:prstGeom>
          <a:solidFill>
            <a:srgbClr val="7F7F7F">
              <a:alpha val="21000"/>
            </a:srgbClr>
          </a:solidFill>
          <a:ln>
            <a:noFill/>
          </a:ln>
          <a:effectLst>
            <a:outerShdw blurRad="50800" dist="50800" dir="5400000" sx="2000" sy="2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PRELIMINARY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OUTLINE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785926"/>
            <a:ext cx="72866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 </a:t>
            </a:r>
          </a:p>
          <a:p>
            <a:endParaRPr lang="en-US" dirty="0" smtClean="0"/>
          </a:p>
          <a:p>
            <a:r>
              <a:rPr lang="en-US" dirty="0" smtClean="0"/>
              <a:t>MEASUREMENT OF S(E ) </a:t>
            </a:r>
          </a:p>
          <a:p>
            <a:endParaRPr lang="en-US" dirty="0" smtClean="0"/>
          </a:p>
          <a:p>
            <a:r>
              <a:rPr lang="en-US" dirty="0" smtClean="0"/>
              <a:t>PREVIOUS DATA </a:t>
            </a:r>
          </a:p>
          <a:p>
            <a:endParaRPr lang="en-US" dirty="0" smtClean="0"/>
          </a:p>
          <a:p>
            <a:r>
              <a:rPr lang="en-US" dirty="0" smtClean="0"/>
              <a:t>EXPERIMENT</a:t>
            </a:r>
          </a:p>
          <a:p>
            <a:endParaRPr lang="en-US" dirty="0" smtClean="0"/>
          </a:p>
          <a:p>
            <a:r>
              <a:rPr lang="en-US" dirty="0" smtClean="0"/>
              <a:t>OBSERVABLES</a:t>
            </a:r>
          </a:p>
          <a:p>
            <a:endParaRPr lang="en-US" dirty="0" smtClean="0"/>
          </a:p>
          <a:p>
            <a:r>
              <a:rPr lang="en-US" dirty="0" smtClean="0"/>
              <a:t>RESULT</a:t>
            </a:r>
          </a:p>
          <a:p>
            <a:endParaRPr lang="en-US" dirty="0" smtClean="0"/>
          </a:p>
          <a:p>
            <a:r>
              <a:rPr lang="en-US" dirty="0" smtClean="0"/>
              <a:t>ONGOING WORK AT TRIUMF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RESULTS </a:t>
            </a:r>
            <a:r>
              <a:rPr sz="2800" smtClean="0">
                <a:latin typeface="Symbol" pitchFamily="18" charset="2"/>
              </a:rPr>
              <a:t>II:</a:t>
            </a:r>
            <a:r>
              <a:rPr sz="2800" smtClean="0">
                <a:latin typeface="+mj-lt"/>
              </a:rPr>
              <a:t> COMPARISON</a:t>
            </a:r>
            <a:r>
              <a:rPr sz="2800" smtClean="0">
                <a:latin typeface="Symbol" pitchFamily="18" charset="2"/>
              </a:rPr>
              <a:t/>
            </a:r>
            <a:br>
              <a:rPr sz="2800" smtClean="0">
                <a:latin typeface="Symbol" pitchFamily="18" charset="2"/>
              </a:rPr>
            </a:br>
            <a:endParaRPr lang="es-ES" dirty="0"/>
          </a:p>
        </p:txBody>
      </p:sp>
      <p:pic>
        <p:nvPicPr>
          <p:cNvPr id="11" name="Picture 10" descr="final2"/>
          <p:cNvPicPr>
            <a:picLocks noChangeAspect="1"/>
          </p:cNvPicPr>
          <p:nvPr/>
        </p:nvPicPr>
        <p:blipFill>
          <a:blip r:embed="rId2"/>
          <a:srcRect l="1098" t="1682" r="1158" b="2453"/>
          <a:stretch>
            <a:fillRect/>
          </a:stretch>
        </p:blipFill>
        <p:spPr>
          <a:xfrm>
            <a:off x="2000232" y="1000108"/>
            <a:ext cx="6357982" cy="4071966"/>
          </a:xfrm>
          <a:prstGeom prst="rect">
            <a:avLst/>
          </a:prstGeom>
        </p:spPr>
      </p:pic>
      <p:pic>
        <p:nvPicPr>
          <p:cNvPr id="12" name="Picture 11" descr="final1"/>
          <p:cNvPicPr>
            <a:picLocks noChangeAspect="1"/>
          </p:cNvPicPr>
          <p:nvPr/>
        </p:nvPicPr>
        <p:blipFill>
          <a:blip r:embed="rId3"/>
          <a:srcRect l="1159" t="1686" r="1098" b="2234"/>
          <a:stretch>
            <a:fillRect/>
          </a:stretch>
        </p:blipFill>
        <p:spPr>
          <a:xfrm>
            <a:off x="2000232" y="1000108"/>
            <a:ext cx="6357982" cy="40719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57290" y="5072074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FUTURE WORK: NEW MEASUREMENTS IN THE SAME RANGE IN THE NEW SINGLE ENDED 3MEV ACCELERATOR AT UNIVERSITY OF AARHUS…EXPECTED CURRENTS 3 TIMES HIGHER, AND DOBLE TIME MEASUREMETS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STATISTICAL ERRORS MUCH LOWER THAN 3</a:t>
            </a:r>
            <a:r>
              <a:rPr lang="es-ES_tradnl" dirty="0" smtClean="0"/>
              <a:t>%</a:t>
            </a:r>
            <a:endParaRPr lang="es-ES" dirty="0"/>
          </a:p>
        </p:txBody>
      </p:sp>
      <p:sp>
        <p:nvSpPr>
          <p:cNvPr id="6" name="Oval 5"/>
          <p:cNvSpPr/>
          <p:nvPr/>
        </p:nvSpPr>
        <p:spPr>
          <a:xfrm rot="19881352">
            <a:off x="3155173" y="2092447"/>
            <a:ext cx="3857652" cy="1928826"/>
          </a:xfrm>
          <a:prstGeom prst="ellipse">
            <a:avLst/>
          </a:prstGeom>
          <a:solidFill>
            <a:srgbClr val="7F7F7F">
              <a:alpha val="21000"/>
            </a:srgbClr>
          </a:solidFill>
          <a:ln>
            <a:noFill/>
          </a:ln>
          <a:effectLst>
            <a:outerShdw blurRad="50800" dist="50800" dir="5400000" sx="2000" sy="2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PRELIMINARY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ONGOING WORK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928670"/>
            <a:ext cx="7215238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THREE NEW MEASUREMTS ALREADY DONE WITH DRAGON – TRIUMF:</a:t>
            </a:r>
          </a:p>
          <a:p>
            <a:pPr>
              <a:buFont typeface="Wingdings" pitchFamily="2" charset="2"/>
              <a:buChar char="ü"/>
            </a:pPr>
            <a:endParaRPr lang="es-ES_tradnl" dirty="0" smtClean="0"/>
          </a:p>
          <a:p>
            <a:pPr>
              <a:buFont typeface="Wingdings" pitchFamily="2" charset="2"/>
              <a:buChar char="ü"/>
            </a:pPr>
            <a:r>
              <a:rPr lang="es-ES_tradnl" sz="1400" dirty="0" smtClean="0"/>
              <a:t>DIRECT DETECTION OF THE  </a:t>
            </a:r>
            <a:r>
              <a:rPr lang="es-ES_tradnl" sz="1400" baseline="30000" dirty="0" smtClean="0"/>
              <a:t>7</a:t>
            </a:r>
            <a:r>
              <a:rPr lang="es-ES_tradnl" sz="1400" dirty="0" smtClean="0"/>
              <a:t>Be RECOILS AT DSSSD detector.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>
              <a:buFont typeface="Wingdings" pitchFamily="2" charset="2"/>
              <a:buChar char="ü"/>
            </a:pPr>
            <a:r>
              <a:rPr lang="es-ES_tradnl" sz="1200" baseline="30000" dirty="0" smtClean="0"/>
              <a:t>       </a:t>
            </a:r>
            <a:r>
              <a:rPr lang="es-ES_tradnl" sz="1400" baseline="30000" dirty="0" smtClean="0"/>
              <a:t>3</a:t>
            </a:r>
            <a:r>
              <a:rPr lang="es-ES_tradnl" sz="1400" dirty="0" smtClean="0"/>
              <a:t>HE</a:t>
            </a:r>
            <a:r>
              <a:rPr lang="es-ES_tradnl" sz="1400" baseline="30000" dirty="0" smtClean="0"/>
              <a:t> </a:t>
            </a:r>
            <a:r>
              <a:rPr lang="es-ES_tradnl" sz="1400" dirty="0" smtClean="0"/>
              <a:t>WINDOWLESS TARGET @ 6 TORR</a:t>
            </a:r>
          </a:p>
          <a:p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pic>
        <p:nvPicPr>
          <p:cNvPr id="8" name="Picture 7" descr="final3"/>
          <p:cNvPicPr>
            <a:picLocks noChangeAspect="1"/>
          </p:cNvPicPr>
          <p:nvPr/>
        </p:nvPicPr>
        <p:blipFill>
          <a:blip r:embed="rId2"/>
          <a:srcRect l="5000" r="5182" b="4223"/>
          <a:stretch>
            <a:fillRect/>
          </a:stretch>
        </p:blipFill>
        <p:spPr>
          <a:xfrm>
            <a:off x="5357818" y="4614554"/>
            <a:ext cx="3714776" cy="1671966"/>
          </a:xfrm>
          <a:prstGeom prst="rect">
            <a:avLst/>
          </a:prstGeom>
        </p:spPr>
      </p:pic>
      <p:pic>
        <p:nvPicPr>
          <p:cNvPr id="9" name="Picture 43" descr="dragon.jpg"/>
          <p:cNvPicPr>
            <a:picLocks noChangeAspect="1"/>
          </p:cNvPicPr>
          <p:nvPr/>
        </p:nvPicPr>
        <p:blipFill>
          <a:blip r:embed="rId3"/>
          <a:srcRect l="4478"/>
          <a:stretch>
            <a:fillRect/>
          </a:stretch>
        </p:blipFill>
        <p:spPr bwMode="auto">
          <a:xfrm>
            <a:off x="1704968" y="1785926"/>
            <a:ext cx="43672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ONGOING WORK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1142984"/>
            <a:ext cx="721523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sz="1400" dirty="0" smtClean="0"/>
              <a:t>BEAM  SUPPRSION OF ≈10</a:t>
            </a:r>
            <a:r>
              <a:rPr lang="es-ES_tradnl" sz="1400" baseline="30000" dirty="0" smtClean="0"/>
              <a:t>15 </a:t>
            </a:r>
            <a:r>
              <a:rPr lang="es-ES_tradnl" sz="1400" dirty="0" smtClean="0"/>
              <a:t>!!!!</a:t>
            </a:r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r>
              <a:rPr lang="es-ES_tradnl" sz="1400" dirty="0" smtClean="0"/>
              <a:t>TARGET DENSITY PROFILE MEASUREMENTS ALREADY DONE WITH THE REACTION </a:t>
            </a:r>
            <a:r>
              <a:rPr lang="es-ES_tradnl" sz="1400" baseline="30000" dirty="0" smtClean="0"/>
              <a:t>12</a:t>
            </a:r>
            <a:r>
              <a:rPr lang="es-ES_tradnl" sz="1400" dirty="0" smtClean="0"/>
              <a:t>C(</a:t>
            </a:r>
            <a:r>
              <a:rPr lang="es-ES_tradnl" sz="1400" baseline="30000" dirty="0" smtClean="0"/>
              <a:t>3</a:t>
            </a:r>
            <a:r>
              <a:rPr lang="es-ES_tradnl" sz="1400" dirty="0" smtClean="0"/>
              <a:t>He, </a:t>
            </a:r>
            <a:r>
              <a:rPr lang="es-ES_tradnl" sz="1400" dirty="0" smtClean="0">
                <a:latin typeface="Symbol" pitchFamily="18" charset="2"/>
              </a:rPr>
              <a:t>g</a:t>
            </a:r>
            <a:r>
              <a:rPr lang="es-ES_tradnl" sz="1400" dirty="0" smtClean="0"/>
              <a:t>) </a:t>
            </a:r>
            <a:endParaRPr lang="es-ES_tradnl" sz="1400" baseline="300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_tradnl" sz="1200" dirty="0" smtClean="0"/>
          </a:p>
          <a:p>
            <a:endParaRPr lang="es-ES_tradnl" sz="1200" dirty="0" smtClean="0"/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pic>
        <p:nvPicPr>
          <p:cNvPr id="5" name="Picture 4" descr="targ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785926"/>
            <a:ext cx="4229391" cy="2737258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714612" y="4357694"/>
          <a:ext cx="3714776" cy="2071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1285852" y="1000108"/>
            <a:ext cx="7429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dirty="0" smtClean="0"/>
              <a:t>THREE ENERGIES MEASURED @  6.6 , 5.2 and 3.5 </a:t>
            </a:r>
            <a:r>
              <a:rPr lang="es-ES_tradnl" dirty="0" err="1" smtClean="0"/>
              <a:t>MeV</a:t>
            </a:r>
            <a:r>
              <a:rPr lang="es-ES_tradnl" dirty="0" smtClean="0"/>
              <a:t> </a:t>
            </a:r>
            <a:r>
              <a:rPr lang="es-ES_tradnl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es-ES_tradnl" dirty="0" smtClean="0">
                <a:sym typeface="Wingdings" pitchFamily="2" charset="2"/>
              </a:rPr>
              <a:t>CM </a:t>
            </a:r>
            <a:r>
              <a:rPr lang="es-ES_tradnl" dirty="0" err="1" smtClean="0">
                <a:sym typeface="Wingdings" pitchFamily="2" charset="2"/>
              </a:rPr>
              <a:t>energies</a:t>
            </a:r>
            <a:r>
              <a:rPr lang="es-ES_tradnl" dirty="0" smtClean="0">
                <a:sym typeface="Wingdings" pitchFamily="2" charset="2"/>
              </a:rPr>
              <a:t>: 2.8, 2.2 and 1.5 </a:t>
            </a:r>
            <a:r>
              <a:rPr lang="es-ES_tradnl" dirty="0" err="1" smtClean="0">
                <a:sym typeface="Wingdings" pitchFamily="2" charset="2"/>
              </a:rPr>
              <a:t>MeV</a:t>
            </a:r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 algn="ctr"/>
            <a:endParaRPr lang="es-ES_tradnl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s-ES_tradnl" dirty="0" smtClean="0"/>
              <a:t>KEY QUESTIONS REMAINING:  NEXT SPRING MEASURMENTS OF THE CHARGE STATE DISTRIBUTION WITH A STABLE Be BEAM.</a:t>
            </a:r>
          </a:p>
        </p:txBody>
      </p:sp>
      <p:pic>
        <p:nvPicPr>
          <p:cNvPr id="4" name="Picture 3" descr="hitma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50" y="1643050"/>
            <a:ext cx="4138630" cy="3654445"/>
          </a:xfrm>
          <a:prstGeom prst="rect">
            <a:avLst/>
          </a:prstGeom>
        </p:spPr>
      </p:pic>
      <p:pic>
        <p:nvPicPr>
          <p:cNvPr id="8" name="Picture 7" descr="DSSSD5.gif"/>
          <p:cNvPicPr>
            <a:picLocks noChangeAspect="1"/>
          </p:cNvPicPr>
          <p:nvPr/>
        </p:nvPicPr>
        <p:blipFill>
          <a:blip r:embed="rId3"/>
          <a:srcRect r="1122"/>
          <a:stretch>
            <a:fillRect/>
          </a:stretch>
        </p:blipFill>
        <p:spPr>
          <a:xfrm>
            <a:off x="5214910" y="2000240"/>
            <a:ext cx="392909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1500174"/>
            <a:ext cx="76438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THANK YOU </a:t>
            </a:r>
          </a:p>
          <a:p>
            <a:pPr algn="ctr"/>
            <a:r>
              <a:rPr lang="es-ES_tradnl" sz="4000" dirty="0" smtClean="0"/>
              <a:t>FOR YOUR ATTENTION</a:t>
            </a:r>
          </a:p>
          <a:p>
            <a:r>
              <a:rPr lang="es-ES_tradnl" sz="1400" dirty="0" smtClean="0"/>
              <a:t>S34-CMAM</a:t>
            </a:r>
          </a:p>
          <a:p>
            <a:r>
              <a:rPr lang="es-ES" sz="1200" b="1" dirty="0" smtClean="0"/>
              <a:t>Instituto de Estructura de la Materia-CSIC: </a:t>
            </a:r>
            <a:r>
              <a:rPr lang="es-ES" sz="1200" dirty="0" smtClean="0"/>
              <a:t>M. Carmona-Gallardo, </a:t>
            </a:r>
            <a:r>
              <a:rPr lang="es-ES" sz="1200" dirty="0" err="1" smtClean="0"/>
              <a:t>O.Tengblad</a:t>
            </a:r>
            <a:r>
              <a:rPr lang="es-ES" sz="1200" dirty="0" smtClean="0"/>
              <a:t> ,A. </a:t>
            </a:r>
            <a:r>
              <a:rPr lang="es-ES" sz="1200" dirty="0" err="1" smtClean="0"/>
              <a:t>Perea</a:t>
            </a:r>
            <a:r>
              <a:rPr lang="es-ES" sz="1200" dirty="0" smtClean="0"/>
              <a:t>, M.J.G. Borge, J.A. Briz, </a:t>
            </a:r>
          </a:p>
          <a:p>
            <a:r>
              <a:rPr lang="es-ES" sz="1200" dirty="0" smtClean="0"/>
              <a:t>M. Cubero, V. </a:t>
            </a:r>
            <a:r>
              <a:rPr lang="es-ES" sz="1200" dirty="0" err="1" smtClean="0"/>
              <a:t>Pesudo</a:t>
            </a:r>
            <a:r>
              <a:rPr lang="es-ES" sz="1200" dirty="0" smtClean="0"/>
              <a:t>, G. Ribeiro, J. Sánchez del Rio</a:t>
            </a:r>
          </a:p>
          <a:p>
            <a:r>
              <a:rPr lang="en-US" sz="1200" b="1" dirty="0" smtClean="0"/>
              <a:t>University of York: </a:t>
            </a:r>
            <a:r>
              <a:rPr lang="en-US" sz="1200" dirty="0" smtClean="0"/>
              <a:t>B.S. Nara Singh, B.R. Fulton, J. McGrath</a:t>
            </a:r>
          </a:p>
          <a:p>
            <a:r>
              <a:rPr lang="pt-BR" sz="1200" b="1" dirty="0" smtClean="0"/>
              <a:t>Centro de Microanalisis de Materiales (CMAM): </a:t>
            </a:r>
            <a:r>
              <a:rPr lang="pt-BR" sz="1200" dirty="0" smtClean="0"/>
              <a:t>A.M. Martin</a:t>
            </a:r>
          </a:p>
          <a:p>
            <a:r>
              <a:rPr lang="es-ES" sz="1200" b="1" dirty="0" err="1" smtClean="0"/>
              <a:t>The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Weizmann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Institute</a:t>
            </a:r>
            <a:r>
              <a:rPr lang="es-ES" sz="1200" b="1" dirty="0" smtClean="0"/>
              <a:t>:</a:t>
            </a:r>
            <a:r>
              <a:rPr lang="es-ES" sz="1200" dirty="0" smtClean="0"/>
              <a:t> M. </a:t>
            </a:r>
            <a:r>
              <a:rPr lang="es-ES" sz="1200" dirty="0" err="1" smtClean="0"/>
              <a:t>Hass</a:t>
            </a:r>
            <a:r>
              <a:rPr lang="es-ES" sz="1200" dirty="0" smtClean="0"/>
              <a:t>, V. </a:t>
            </a:r>
            <a:r>
              <a:rPr lang="es-ES" sz="1200" dirty="0" err="1" smtClean="0"/>
              <a:t>Kumar</a:t>
            </a:r>
            <a:r>
              <a:rPr lang="es-ES" sz="1200" dirty="0" smtClean="0"/>
              <a:t>, K. Singh</a:t>
            </a:r>
          </a:p>
          <a:p>
            <a:r>
              <a:rPr lang="en-US" sz="1200" b="1" dirty="0" err="1" smtClean="0"/>
              <a:t>Soreq</a:t>
            </a:r>
            <a:r>
              <a:rPr lang="en-US" sz="1200" b="1" dirty="0" smtClean="0"/>
              <a:t> Nuclear Research Centre: </a:t>
            </a:r>
            <a:r>
              <a:rPr lang="en-US" sz="1200" dirty="0" smtClean="0"/>
              <a:t>Y. </a:t>
            </a:r>
            <a:r>
              <a:rPr lang="en-US" sz="1200" dirty="0" err="1" smtClean="0"/>
              <a:t>Nir</a:t>
            </a:r>
            <a:r>
              <a:rPr lang="en-US" sz="1200" dirty="0" smtClean="0"/>
              <a:t>-El, G. </a:t>
            </a:r>
            <a:r>
              <a:rPr lang="en-US" sz="1200" dirty="0" err="1" smtClean="0"/>
              <a:t>Haquin</a:t>
            </a:r>
            <a:r>
              <a:rPr lang="en-US" sz="1200" dirty="0" smtClean="0"/>
              <a:t>, </a:t>
            </a:r>
            <a:r>
              <a:rPr lang="en-US" sz="1200" dirty="0" err="1" smtClean="0"/>
              <a:t>Z.Yungreiss</a:t>
            </a:r>
            <a:r>
              <a:rPr lang="en-US" sz="1200" dirty="0" smtClean="0"/>
              <a:t>.</a:t>
            </a:r>
          </a:p>
          <a:p>
            <a:r>
              <a:rPr lang="en-US" sz="1200" b="1" dirty="0" smtClean="0"/>
              <a:t>University of Aarhus:</a:t>
            </a:r>
            <a:r>
              <a:rPr lang="en-US" sz="1200" dirty="0" smtClean="0"/>
              <a:t> H. </a:t>
            </a:r>
            <a:r>
              <a:rPr lang="en-US" sz="1200" dirty="0" err="1" smtClean="0"/>
              <a:t>Fynbo</a:t>
            </a:r>
            <a:r>
              <a:rPr lang="en-US" sz="1200" dirty="0" smtClean="0"/>
              <a:t> </a:t>
            </a:r>
          </a:p>
          <a:p>
            <a:endParaRPr lang="en-US" sz="1200" dirty="0" smtClean="0"/>
          </a:p>
          <a:p>
            <a:r>
              <a:rPr lang="es-ES_tradnl" sz="1200" dirty="0" smtClean="0"/>
              <a:t>S34-TRIUMF</a:t>
            </a:r>
          </a:p>
          <a:p>
            <a:r>
              <a:rPr lang="es-ES" sz="1200" b="1" dirty="0" smtClean="0"/>
              <a:t>Instituto de Estructura de la Materia-CSIC: </a:t>
            </a:r>
            <a:r>
              <a:rPr lang="es-ES" sz="1200" dirty="0" smtClean="0"/>
              <a:t>M. Carmona-Gallardo, O. </a:t>
            </a:r>
            <a:r>
              <a:rPr lang="es-ES" sz="1200" dirty="0" err="1" smtClean="0"/>
              <a:t>Tengblad</a:t>
            </a:r>
            <a:r>
              <a:rPr lang="es-ES" sz="1200" dirty="0" smtClean="0"/>
              <a:t>,</a:t>
            </a:r>
          </a:p>
          <a:p>
            <a:r>
              <a:rPr lang="en-US" sz="1200" b="1" dirty="0" smtClean="0"/>
              <a:t>University of York: </a:t>
            </a:r>
            <a:r>
              <a:rPr lang="en-US" sz="1200" dirty="0" smtClean="0"/>
              <a:t>B.S. Nara Singh, B.R. Fulton, A.M. Laird, S.P. Fox</a:t>
            </a:r>
          </a:p>
          <a:p>
            <a:r>
              <a:rPr lang="es-ES" sz="1200" b="1" dirty="0" smtClean="0"/>
              <a:t>TRIUMF: </a:t>
            </a:r>
            <a:r>
              <a:rPr lang="es-ES" sz="1200" dirty="0" smtClean="0"/>
              <a:t>B. </a:t>
            </a:r>
            <a:r>
              <a:rPr lang="es-ES" sz="1200" dirty="0" err="1" smtClean="0"/>
              <a:t>Davids</a:t>
            </a:r>
            <a:r>
              <a:rPr lang="es-ES" sz="1200" dirty="0" smtClean="0"/>
              <a:t>, A. Rojas,  A. </a:t>
            </a:r>
            <a:r>
              <a:rPr lang="es-ES" sz="1200" dirty="0" err="1" smtClean="0"/>
              <a:t>Shotter</a:t>
            </a:r>
            <a:r>
              <a:rPr lang="es-ES" sz="1200" dirty="0" smtClean="0"/>
              <a:t>, C. Ruiz, D. </a:t>
            </a:r>
            <a:r>
              <a:rPr lang="es-ES" sz="1200" dirty="0" err="1" smtClean="0"/>
              <a:t>Ottewell</a:t>
            </a:r>
            <a:r>
              <a:rPr lang="es-ES" sz="1200" dirty="0" smtClean="0"/>
              <a:t>, D.A. </a:t>
            </a:r>
            <a:r>
              <a:rPr lang="es-ES" sz="1200" dirty="0" err="1" smtClean="0"/>
              <a:t>Hutcheon</a:t>
            </a:r>
            <a:r>
              <a:rPr lang="es-ES" sz="1200" dirty="0" smtClean="0"/>
              <a:t>, G. </a:t>
            </a:r>
            <a:r>
              <a:rPr lang="es-ES" sz="1200" dirty="0" err="1" smtClean="0"/>
              <a:t>Ruprecht</a:t>
            </a:r>
            <a:r>
              <a:rPr lang="es-ES" sz="1200" dirty="0" smtClean="0"/>
              <a:t>, </a:t>
            </a:r>
            <a:r>
              <a:rPr lang="es-ES" sz="1200" dirty="0" err="1" smtClean="0"/>
              <a:t>J.Fallis</a:t>
            </a:r>
            <a:r>
              <a:rPr lang="es-ES" sz="1200" dirty="0" smtClean="0"/>
              <a:t>, L. </a:t>
            </a:r>
            <a:r>
              <a:rPr lang="es-ES" sz="1200" dirty="0" err="1" smtClean="0"/>
              <a:t>Buchmann</a:t>
            </a:r>
            <a:r>
              <a:rPr lang="es-ES" sz="1200" dirty="0" smtClean="0"/>
              <a:t>, </a:t>
            </a:r>
          </a:p>
          <a:p>
            <a:r>
              <a:rPr lang="es-ES" sz="1200" dirty="0" smtClean="0"/>
              <a:t>S.K.L. </a:t>
            </a:r>
            <a:r>
              <a:rPr lang="es-ES" sz="1200" dirty="0" err="1" smtClean="0"/>
              <a:t>Sjue</a:t>
            </a:r>
            <a:r>
              <a:rPr lang="es-ES" sz="1200" dirty="0" smtClean="0"/>
              <a:t>, U. </a:t>
            </a:r>
            <a:r>
              <a:rPr lang="es-ES" sz="1200" dirty="0" err="1" smtClean="0"/>
              <a:t>Hager</a:t>
            </a:r>
            <a:r>
              <a:rPr lang="es-ES" sz="1200" dirty="0" smtClean="0"/>
              <a:t>, S. </a:t>
            </a:r>
            <a:r>
              <a:rPr lang="es-ES" sz="1200" dirty="0" err="1" smtClean="0"/>
              <a:t>Triambak</a:t>
            </a:r>
            <a:endParaRPr lang="es-ES" sz="1200" dirty="0" smtClean="0"/>
          </a:p>
          <a:p>
            <a:r>
              <a:rPr lang="es-ES" sz="1200" b="1" dirty="0" err="1" smtClean="0"/>
              <a:t>The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Weizmann</a:t>
            </a:r>
            <a:r>
              <a:rPr lang="es-ES" sz="1200" b="1" dirty="0" smtClean="0"/>
              <a:t> </a:t>
            </a:r>
            <a:r>
              <a:rPr lang="es-ES" sz="1200" b="1" dirty="0" err="1" smtClean="0"/>
              <a:t>Institute</a:t>
            </a:r>
            <a:r>
              <a:rPr lang="es-ES" sz="1200" b="1" dirty="0" smtClean="0"/>
              <a:t>: </a:t>
            </a:r>
            <a:r>
              <a:rPr lang="es-ES" sz="1200" dirty="0" smtClean="0"/>
              <a:t>M. </a:t>
            </a:r>
            <a:r>
              <a:rPr lang="es-ES" sz="1200" dirty="0" err="1" smtClean="0"/>
              <a:t>Hass</a:t>
            </a:r>
            <a:endParaRPr lang="es-ES" sz="1200" dirty="0" smtClean="0"/>
          </a:p>
          <a:p>
            <a:r>
              <a:rPr lang="en-US" sz="1200" b="1" dirty="0" smtClean="0"/>
              <a:t>Simon Fraser University: </a:t>
            </a:r>
            <a:r>
              <a:rPr lang="en-US" sz="1200" dirty="0" smtClean="0"/>
              <a:t>S. Reeve, D. Howell, N. </a:t>
            </a:r>
            <a:r>
              <a:rPr lang="en-US" sz="1200" dirty="0" err="1" smtClean="0"/>
              <a:t>Galinski</a:t>
            </a:r>
            <a:endParaRPr lang="en-US" sz="1200" dirty="0" smtClean="0"/>
          </a:p>
          <a:p>
            <a:r>
              <a:rPr lang="en-US" sz="1200" b="1" dirty="0" smtClean="0"/>
              <a:t>NSCL, Michigan State University: </a:t>
            </a:r>
            <a:r>
              <a:rPr lang="en-US" sz="1200" dirty="0" smtClean="0"/>
              <a:t>R.H. </a:t>
            </a:r>
            <a:r>
              <a:rPr lang="en-US" sz="1200" dirty="0" err="1" smtClean="0"/>
              <a:t>Cyburt</a:t>
            </a:r>
            <a:endParaRPr lang="es-E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º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MOTIVATION : ASTROPHYSICAL SITES</a:t>
            </a:r>
            <a:endParaRPr lang="es-ES" dirty="0"/>
          </a:p>
        </p:txBody>
      </p:sp>
      <p:sp>
        <p:nvSpPr>
          <p:cNvPr id="6" name="Oval 5"/>
          <p:cNvSpPr/>
          <p:nvPr/>
        </p:nvSpPr>
        <p:spPr>
          <a:xfrm>
            <a:off x="1214414" y="2928934"/>
            <a:ext cx="85725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1500166" y="550070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1st time </a:t>
            </a:r>
            <a:r>
              <a:rPr lang="en-US" dirty="0" smtClean="0"/>
              <a:t>mea</a:t>
            </a:r>
            <a:r>
              <a:rPr lang="es-ES" dirty="0" err="1" smtClean="0"/>
              <a:t>sured</a:t>
            </a:r>
            <a:r>
              <a:rPr lang="es-ES" dirty="0" smtClean="0"/>
              <a:t> 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n-US" dirty="0" smtClean="0"/>
              <a:t>Holmgren and Johnston PR </a:t>
            </a:r>
            <a:r>
              <a:rPr lang="en-US" b="1" dirty="0" smtClean="0"/>
              <a:t>113</a:t>
            </a:r>
            <a:r>
              <a:rPr lang="en-US" dirty="0" smtClean="0"/>
              <a:t>,  (1959) 1556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CROSS SECTIONS 1000 TIMES HIGHER THAN THOUGT PREVIOUSLY </a:t>
            </a:r>
            <a:endParaRPr lang="es-E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214414" y="928670"/>
            <a:ext cx="5786478" cy="4683802"/>
            <a:chOff x="1142976" y="928670"/>
            <a:chExt cx="5323917" cy="4158673"/>
          </a:xfrm>
        </p:grpSpPr>
        <p:grpSp>
          <p:nvGrpSpPr>
            <p:cNvPr id="31" name="Group 30"/>
            <p:cNvGrpSpPr/>
            <p:nvPr/>
          </p:nvGrpSpPr>
          <p:grpSpPr>
            <a:xfrm>
              <a:off x="1142976" y="928670"/>
              <a:ext cx="5323917" cy="4158673"/>
              <a:chOff x="1142976" y="928670"/>
              <a:chExt cx="5323917" cy="415867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357290" y="3857628"/>
                <a:ext cx="1571636" cy="1229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>
                    <a:solidFill>
                      <a:srgbClr val="FF0000"/>
                    </a:solidFill>
                  </a:rPr>
                  <a:t>A≈7 </a:t>
                </a:r>
              </a:p>
              <a:p>
                <a:endParaRPr lang="es-ES" baseline="30000" dirty="0" smtClean="0">
                  <a:solidFill>
                    <a:srgbClr val="FF0000"/>
                  </a:solidFill>
                </a:endParaRPr>
              </a:p>
              <a:p>
                <a:endParaRPr lang="es-ES" baseline="30000" dirty="0" smtClean="0">
                  <a:solidFill>
                    <a:srgbClr val="FF0000"/>
                  </a:solidFill>
                </a:endParaRPr>
              </a:p>
              <a:p>
                <a:endParaRPr lang="es-ES" baseline="30000" dirty="0" smtClean="0">
                  <a:solidFill>
                    <a:srgbClr val="FF0000"/>
                  </a:solidFill>
                </a:endParaRPr>
              </a:p>
              <a:p>
                <a:endParaRPr lang="es-ES" baseline="30000" dirty="0" smtClean="0">
                  <a:solidFill>
                    <a:srgbClr val="FF0000"/>
                  </a:solidFill>
                </a:endParaRPr>
              </a:p>
              <a:p>
                <a:r>
                  <a:rPr lang="es-ES" baseline="30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He(</a:t>
                </a:r>
                <a:r>
                  <a:rPr lang="es-ES" baseline="30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He,</a:t>
                </a:r>
                <a:r>
                  <a:rPr lang="es-ES" dirty="0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)</a:t>
                </a:r>
                <a:r>
                  <a:rPr lang="es-ES" baseline="30000" dirty="0" smtClean="0">
                    <a:solidFill>
                      <a:srgbClr val="FF0000"/>
                    </a:solidFill>
                  </a:rPr>
                  <a:t>7</a:t>
                </a:r>
                <a:r>
                  <a:rPr lang="es-ES" dirty="0" smtClean="0">
                    <a:solidFill>
                      <a:srgbClr val="FF0000"/>
                    </a:solidFill>
                  </a:rPr>
                  <a:t>Be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142976" y="928670"/>
                <a:ext cx="5323917" cy="3000396"/>
                <a:chOff x="1142976" y="928670"/>
                <a:chExt cx="5323917" cy="3000396"/>
              </a:xfrm>
            </p:grpSpPr>
            <p:pic>
              <p:nvPicPr>
                <p:cNvPr id="3" name="Picture 2" descr="4borrar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78693" y="928670"/>
                  <a:ext cx="5288200" cy="3000396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142976" y="928670"/>
                  <a:ext cx="3429024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800" b="1" dirty="0" smtClean="0"/>
                    <a:t>M.S. Smith and K.E. </a:t>
                  </a:r>
                  <a:r>
                    <a:rPr lang="en-US" sz="800" b="1" dirty="0" err="1" smtClean="0"/>
                    <a:t>Rehm</a:t>
                  </a:r>
                  <a:r>
                    <a:rPr lang="en-US" sz="800" b="1" dirty="0" smtClean="0"/>
                    <a:t> Ann. Rev. </a:t>
                  </a:r>
                  <a:r>
                    <a:rPr lang="en-US" sz="800" b="1" dirty="0" err="1" smtClean="0"/>
                    <a:t>Nucl</a:t>
                  </a:r>
                  <a:r>
                    <a:rPr lang="en-US" sz="800" b="1" dirty="0" smtClean="0"/>
                    <a:t>. Part. </a:t>
                  </a:r>
                  <a:r>
                    <a:rPr lang="en-US" sz="800" b="1" dirty="0" err="1" smtClean="0"/>
                    <a:t>Sci</a:t>
                  </a:r>
                  <a:r>
                    <a:rPr lang="en-US" sz="800" b="1" dirty="0" smtClean="0"/>
                    <a:t>, 51 (2001) 91-130</a:t>
                  </a:r>
                  <a:endParaRPr lang="es-ES" sz="800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143372" y="2928934"/>
                  <a:ext cx="1000132" cy="4286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sp>
          <p:nvSpPr>
            <p:cNvPr id="32" name="Rectangle 31"/>
            <p:cNvSpPr/>
            <p:nvPr/>
          </p:nvSpPr>
          <p:spPr>
            <a:xfrm>
              <a:off x="1500166" y="1214422"/>
              <a:ext cx="11430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/>
                <a:t>(p, g), (p, a),</a:t>
              </a:r>
            </a:p>
            <a:p>
              <a:r>
                <a:rPr lang="es-ES" sz="1200" b="1" dirty="0" smtClean="0"/>
                <a:t>(a, g), (a, p),</a:t>
              </a:r>
            </a:p>
            <a:p>
              <a:r>
                <a:rPr lang="es-ES" sz="1200" b="1" dirty="0" smtClean="0"/>
                <a:t>(n, g)</a:t>
              </a:r>
              <a:endParaRPr lang="es-ES" sz="1200" dirty="0"/>
            </a:p>
          </p:txBody>
        </p:sp>
      </p:grpSp>
      <p:pic>
        <p:nvPicPr>
          <p:cNvPr id="14" name="Picture 13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71810"/>
            <a:ext cx="4181377" cy="245984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142976" y="3000372"/>
            <a:ext cx="1214446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572428" cy="642942"/>
          </a:xfrm>
        </p:spPr>
        <p:txBody>
          <a:bodyPr/>
          <a:lstStyle/>
          <a:p>
            <a:r>
              <a:rPr smtClean="0"/>
              <a:t>MOTIVATION : </a:t>
            </a:r>
            <a:r>
              <a:rPr lang="en-US" dirty="0" smtClean="0"/>
              <a:t>STA</a:t>
            </a:r>
            <a:r>
              <a:rPr smtClean="0"/>
              <a:t>NDAR SOLAR MODEL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8672" y="1131108"/>
            <a:ext cx="1838902" cy="172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143008" y="5834738"/>
            <a:ext cx="7929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Symbol" pitchFamily="18" charset="2"/>
              </a:rPr>
              <a:t> s</a:t>
            </a:r>
            <a:r>
              <a:rPr lang="en-US" sz="1400" dirty="0" smtClean="0"/>
              <a:t>(E) of </a:t>
            </a:r>
            <a:r>
              <a:rPr lang="en-US" sz="1400" baseline="30000" dirty="0" smtClean="0"/>
              <a:t>4</a:t>
            </a:r>
            <a:r>
              <a:rPr lang="en-US" sz="1400" dirty="0" smtClean="0"/>
              <a:t>He(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He,γ)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Be reaction is an important parameter in SSM for determining the high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energy neutrino  flux originating from the β decay of 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B following the reaction  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Be(p, 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B).</a:t>
            </a:r>
            <a:endParaRPr lang="en-US" sz="1400" dirty="0"/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57496"/>
            <a:ext cx="4100514" cy="30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042" y="1857364"/>
            <a:ext cx="3998958" cy="300039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286644" y="4572008"/>
            <a:ext cx="128588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Oval 17"/>
          <p:cNvSpPr/>
          <p:nvPr/>
        </p:nvSpPr>
        <p:spPr>
          <a:xfrm>
            <a:off x="5572132" y="4214818"/>
            <a:ext cx="1285884" cy="35719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71670" y="4429132"/>
            <a:ext cx="571504" cy="42862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14612" y="3500438"/>
            <a:ext cx="571504" cy="42862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929058" y="4143380"/>
            <a:ext cx="785818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extBox 18"/>
          <p:cNvSpPr txBox="1"/>
          <p:nvPr/>
        </p:nvSpPr>
        <p:spPr>
          <a:xfrm>
            <a:off x="5357818" y="5000636"/>
            <a:ext cx="2000264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s-ES" sz="1600" dirty="0" smtClean="0">
                <a:solidFill>
                  <a:srgbClr val="FF0000"/>
                </a:solidFill>
              </a:rPr>
              <a:t>(</a:t>
            </a:r>
            <a:r>
              <a:rPr lang="es-ES" sz="1600" baseline="30000" dirty="0" smtClean="0">
                <a:solidFill>
                  <a:srgbClr val="FF0000"/>
                </a:solidFill>
              </a:rPr>
              <a:t>8</a:t>
            </a:r>
            <a:r>
              <a:rPr lang="es-ES" sz="1600" dirty="0" smtClean="0">
                <a:solidFill>
                  <a:srgbClr val="FF0000"/>
                </a:solidFill>
              </a:rPr>
              <a:t>B)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es-ES" sz="1600" dirty="0" smtClean="0">
                <a:solidFill>
                  <a:srgbClr val="FF0000"/>
                </a:solidFill>
              </a:rPr>
              <a:t>  S</a:t>
            </a:r>
            <a:r>
              <a:rPr lang="es-ES" sz="1600" baseline="-25000" dirty="0" smtClean="0">
                <a:solidFill>
                  <a:srgbClr val="FF0000"/>
                </a:solidFill>
              </a:rPr>
              <a:t>34</a:t>
            </a:r>
            <a:r>
              <a:rPr lang="es-ES" sz="1600" dirty="0" smtClean="0">
                <a:solidFill>
                  <a:srgbClr val="FF0000"/>
                </a:solidFill>
              </a:rPr>
              <a:t>(0)</a:t>
            </a:r>
            <a:r>
              <a:rPr lang="es-ES" sz="1600" baseline="30000" dirty="0" smtClean="0">
                <a:solidFill>
                  <a:srgbClr val="FF0000"/>
                </a:solidFill>
              </a:rPr>
              <a:t>0.86</a:t>
            </a:r>
          </a:p>
          <a:p>
            <a:r>
              <a:rPr lang="el-GR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s-ES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s-ES" sz="1600" baseline="30000" dirty="0" smtClean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es-ES" sz="1600" dirty="0" smtClean="0">
                <a:solidFill>
                  <a:schemeClr val="accent3">
                    <a:lumMod val="75000"/>
                  </a:schemeClr>
                </a:solidFill>
              </a:rPr>
              <a:t>Be) </a:t>
            </a:r>
            <a:r>
              <a:rPr lang="el-GR" sz="1600" dirty="0" smtClean="0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s-ES" sz="1600" dirty="0" smtClean="0">
                <a:solidFill>
                  <a:schemeClr val="accent3">
                    <a:lumMod val="75000"/>
                  </a:schemeClr>
                </a:solidFill>
              </a:rPr>
              <a:t>  S</a:t>
            </a:r>
            <a:r>
              <a:rPr lang="es-ES" sz="1600" baseline="-25000" dirty="0" smtClean="0">
                <a:solidFill>
                  <a:schemeClr val="accent3">
                    <a:lumMod val="75000"/>
                  </a:schemeClr>
                </a:solidFill>
              </a:rPr>
              <a:t>34</a:t>
            </a:r>
            <a:r>
              <a:rPr lang="es-ES" sz="1600" dirty="0" smtClean="0">
                <a:solidFill>
                  <a:schemeClr val="accent3">
                    <a:lumMod val="75000"/>
                  </a:schemeClr>
                </a:solidFill>
              </a:rPr>
              <a:t>(0)</a:t>
            </a:r>
            <a:r>
              <a:rPr lang="es-ES" sz="1600" baseline="30000" dirty="0" smtClean="0">
                <a:solidFill>
                  <a:schemeClr val="accent3">
                    <a:lumMod val="75000"/>
                  </a:schemeClr>
                </a:solidFill>
              </a:rPr>
              <a:t>0.81</a:t>
            </a:r>
          </a:p>
          <a:p>
            <a:endParaRPr lang="es-ES" sz="1600" baseline="300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928670"/>
            <a:ext cx="2364593" cy="181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Oval 21"/>
          <p:cNvSpPr/>
          <p:nvPr/>
        </p:nvSpPr>
        <p:spPr>
          <a:xfrm>
            <a:off x="3214678" y="1643050"/>
            <a:ext cx="642942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MOTIVATION : STANDAR SOLAR MODEL</a:t>
            </a:r>
            <a:endParaRPr lang="es-ES" dirty="0"/>
          </a:p>
        </p:txBody>
      </p:sp>
      <p:pic>
        <p:nvPicPr>
          <p:cNvPr id="3" name="Imagen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684828" cy="24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786314" y="2786058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1357290" y="100010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the second largest </a:t>
            </a:r>
            <a:r>
              <a:rPr lang="es-ES" dirty="0" smtClean="0">
                <a:solidFill>
                  <a:srgbClr val="FF0000"/>
                </a:solidFill>
              </a:rPr>
              <a:t>error</a:t>
            </a:r>
            <a:r>
              <a:rPr lang="en-US" dirty="0" smtClean="0">
                <a:solidFill>
                  <a:srgbClr val="FF0000"/>
                </a:solidFill>
              </a:rPr>
              <a:t> contribution among nuclear inputs parameter!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814772"/>
            <a:ext cx="7383767" cy="2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2357422" y="4714884"/>
            <a:ext cx="428628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28728" y="5929330"/>
            <a:ext cx="719615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>
              <a:defRPr/>
            </a:pPr>
            <a:r>
              <a:rPr lang="es-ES_tradnl" sz="1200" dirty="0" smtClean="0">
                <a:latin typeface="Times New Roman" charset="0"/>
              </a:rPr>
              <a:t>L</a:t>
            </a:r>
            <a:r>
              <a:rPr lang="en-US" sz="1200" i="0" dirty="0" err="1" smtClean="0">
                <a:latin typeface="Times New Roman" charset="0"/>
              </a:rPr>
              <a:t>ogarithmic</a:t>
            </a:r>
            <a:r>
              <a:rPr lang="en-US" sz="1200" i="0" dirty="0" smtClean="0">
                <a:latin typeface="Times New Roman" charset="0"/>
              </a:rPr>
              <a:t> </a:t>
            </a:r>
            <a:r>
              <a:rPr lang="en-US" sz="1200" i="0" dirty="0">
                <a:latin typeface="Times New Roman" charset="0"/>
              </a:rPr>
              <a:t>partial derivatives of neutrino fluxes with respect to solar inputs times uncertainties show leading sources of </a:t>
            </a:r>
            <a:r>
              <a:rPr lang="en-US" sz="1200" i="0" dirty="0" smtClean="0">
                <a:latin typeface="Times New Roman" charset="0"/>
              </a:rPr>
              <a:t>uncertainty</a:t>
            </a:r>
            <a:endParaRPr lang="en-US" sz="1200" i="0" dirty="0"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143644"/>
            <a:ext cx="2911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arXiv:0811.2424v1 [astro-</a:t>
            </a:r>
            <a:r>
              <a:rPr lang="es-ES" dirty="0" err="1" smtClean="0"/>
              <a:t>ph</a:t>
            </a:r>
            <a:r>
              <a:rPr lang="es-ES" dirty="0" smtClean="0"/>
              <a:t>]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MOTIVATION :PRIMORDIAL </a:t>
            </a:r>
            <a:r>
              <a:rPr baseline="30000" smtClean="0"/>
              <a:t>7</a:t>
            </a:r>
            <a:r>
              <a:rPr smtClean="0"/>
              <a:t>Li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428" y="2500306"/>
            <a:ext cx="40575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10borrar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000108"/>
            <a:ext cx="3857652" cy="1798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388" y="535782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30000" dirty="0" smtClean="0">
                <a:solidFill>
                  <a:srgbClr val="FF0000"/>
                </a:solidFill>
              </a:rPr>
              <a:t>7</a:t>
            </a:r>
            <a:r>
              <a:rPr lang="es-ES" sz="1600" dirty="0" smtClean="0">
                <a:solidFill>
                  <a:srgbClr val="FF0000"/>
                </a:solidFill>
              </a:rPr>
              <a:t>Li/H </a:t>
            </a:r>
            <a:r>
              <a:rPr lang="el-GR" sz="1600" dirty="0" smtClean="0">
                <a:solidFill>
                  <a:srgbClr val="FF0000"/>
                </a:solidFill>
              </a:rPr>
              <a:t>α</a:t>
            </a:r>
            <a:r>
              <a:rPr lang="es-ES" sz="1600" dirty="0" smtClean="0">
                <a:solidFill>
                  <a:srgbClr val="FF0000"/>
                </a:solidFill>
              </a:rPr>
              <a:t> S</a:t>
            </a:r>
            <a:r>
              <a:rPr lang="es-ES" sz="1600" baseline="-25000" dirty="0" smtClean="0">
                <a:solidFill>
                  <a:srgbClr val="FF0000"/>
                </a:solidFill>
              </a:rPr>
              <a:t>34</a:t>
            </a:r>
            <a:r>
              <a:rPr lang="es-ES" sz="1600" dirty="0" smtClean="0">
                <a:solidFill>
                  <a:srgbClr val="FF0000"/>
                </a:solidFill>
              </a:rPr>
              <a:t>(0)</a:t>
            </a:r>
            <a:r>
              <a:rPr lang="es-ES" sz="1600" baseline="30000" dirty="0" smtClean="0">
                <a:solidFill>
                  <a:srgbClr val="FF0000"/>
                </a:solidFill>
              </a:rPr>
              <a:t>0.96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928935"/>
            <a:ext cx="392909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*</a:t>
            </a:r>
            <a:r>
              <a:rPr lang="es-ES_tradnl" sz="1500" dirty="0" smtClean="0"/>
              <a:t>WMPA </a:t>
            </a:r>
            <a:r>
              <a:rPr lang="en-US" sz="1500" dirty="0" smtClean="0"/>
              <a:t>estimates</a:t>
            </a:r>
            <a:r>
              <a:rPr lang="es-ES_tradnl" sz="1500" dirty="0" smtClean="0"/>
              <a:t> </a:t>
            </a:r>
            <a:r>
              <a:rPr lang="en-US" sz="1500" dirty="0" smtClean="0"/>
              <a:t>the baryon to photon </a:t>
            </a:r>
            <a:r>
              <a:rPr lang="es-ES_tradnl" sz="1500" dirty="0" smtClean="0"/>
              <a:t>ratio </a:t>
            </a:r>
          </a:p>
          <a:p>
            <a:endParaRPr lang="es-ES_tradnl" sz="1500" dirty="0" smtClean="0"/>
          </a:p>
          <a:p>
            <a:r>
              <a:rPr lang="es-ES_tradnl" sz="1500" dirty="0" smtClean="0"/>
              <a:t>*A </a:t>
            </a:r>
            <a:r>
              <a:rPr lang="en-US" sz="1500" dirty="0" smtClean="0"/>
              <a:t>factor 3 in relative abundance of </a:t>
            </a:r>
            <a:r>
              <a:rPr lang="en-US" sz="1500" baseline="30000" dirty="0" smtClean="0"/>
              <a:t>7</a:t>
            </a:r>
            <a:r>
              <a:rPr lang="en-US" sz="1500" dirty="0" smtClean="0"/>
              <a:t>Li</a:t>
            </a:r>
          </a:p>
          <a:p>
            <a:endParaRPr lang="es-ES_tradnl" sz="1500" dirty="0" smtClean="0"/>
          </a:p>
          <a:p>
            <a:r>
              <a:rPr lang="en-US" sz="1500" dirty="0" smtClean="0"/>
              <a:t>*Estimations predicted the relative abundances of </a:t>
            </a:r>
            <a:r>
              <a:rPr lang="en-US" sz="1500" baseline="30000" dirty="0" smtClean="0"/>
              <a:t>4</a:t>
            </a:r>
            <a:r>
              <a:rPr lang="en-US" sz="1500" dirty="0" smtClean="0"/>
              <a:t>He and D respect to H</a:t>
            </a:r>
          </a:p>
          <a:p>
            <a:endParaRPr lang="en-US" sz="1500" dirty="0" smtClean="0"/>
          </a:p>
          <a:p>
            <a:r>
              <a:rPr lang="en-US" sz="1500" dirty="0" smtClean="0"/>
              <a:t>*Some new approaches have  been address without success:</a:t>
            </a:r>
          </a:p>
          <a:p>
            <a:r>
              <a:rPr lang="en-US" sz="1500" dirty="0" smtClean="0"/>
              <a:t>O. S. </a:t>
            </a:r>
            <a:r>
              <a:rPr lang="en-US" sz="1500" dirty="0" err="1" smtClean="0"/>
              <a:t>Kirsebom</a:t>
            </a:r>
            <a:r>
              <a:rPr lang="en-US" sz="1500" dirty="0" smtClean="0"/>
              <a:t> and B. </a:t>
            </a:r>
            <a:r>
              <a:rPr lang="en-US" sz="1500" dirty="0" err="1" smtClean="0"/>
              <a:t>Davids</a:t>
            </a:r>
            <a:r>
              <a:rPr lang="en-US" sz="1500" dirty="0" smtClean="0"/>
              <a:t>. PRC84 (2011):</a:t>
            </a:r>
          </a:p>
          <a:p>
            <a:r>
              <a:rPr lang="en-US" sz="1500" dirty="0" smtClean="0"/>
              <a:t>“</a:t>
            </a:r>
            <a:r>
              <a:rPr lang="en-US" sz="1500" i="1" dirty="0" smtClean="0"/>
              <a:t>In summary, we have shown that the 16.8-MeV state in </a:t>
            </a:r>
            <a:r>
              <a:rPr lang="en-US" sz="1500" i="1" baseline="30000" dirty="0" smtClean="0"/>
              <a:t>9</a:t>
            </a:r>
            <a:r>
              <a:rPr lang="en-US" sz="1500" i="1" dirty="0" smtClean="0"/>
              <a:t>B is unable to enhance the </a:t>
            </a:r>
            <a:r>
              <a:rPr lang="en-US" sz="1500" i="1" baseline="30000" dirty="0" smtClean="0"/>
              <a:t>7</a:t>
            </a:r>
            <a:r>
              <a:rPr lang="en-US" sz="1500" i="1" dirty="0" smtClean="0"/>
              <a:t>Be(d ,  p) reaction rate by the amount needed to resolve the cosmological lithium problem</a:t>
            </a:r>
            <a:r>
              <a:rPr lang="en-US" sz="1500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00306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J. </a:t>
            </a:r>
            <a:r>
              <a:rPr lang="es-ES_tradnl" sz="1400" dirty="0" err="1" smtClean="0"/>
              <a:t>Cosm</a:t>
            </a:r>
            <a:r>
              <a:rPr lang="es-ES_tradnl" sz="1400" dirty="0" smtClean="0"/>
              <a:t>. </a:t>
            </a:r>
            <a:r>
              <a:rPr lang="es-ES_tradnl" sz="1400" dirty="0" err="1" smtClean="0"/>
              <a:t>Astr</a:t>
            </a:r>
            <a:r>
              <a:rPr lang="es-ES_tradnl" sz="1400" dirty="0" smtClean="0"/>
              <a:t>. </a:t>
            </a:r>
            <a:r>
              <a:rPr lang="es-ES_tradnl" sz="1400" dirty="0" err="1" smtClean="0"/>
              <a:t>Phys</a:t>
            </a:r>
            <a:r>
              <a:rPr lang="es-ES_tradnl" sz="1400" dirty="0" smtClean="0"/>
              <a:t> 11 (2008) 12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-71462"/>
            <a:ext cx="6929486" cy="1143008"/>
          </a:xfrm>
        </p:spPr>
        <p:txBody>
          <a:bodyPr/>
          <a:lstStyle/>
          <a:p>
            <a:pPr>
              <a:defRPr/>
            </a:pPr>
            <a:r>
              <a:rPr smtClean="0"/>
              <a:t>EXPERIMENTAL MEASUREMENT OF</a:t>
            </a:r>
            <a:br>
              <a:rPr smtClean="0"/>
            </a:br>
            <a:r>
              <a:rPr smtClean="0">
                <a:latin typeface="Symbol" pitchFamily="18" charset="2"/>
              </a:rPr>
              <a:t>s</a:t>
            </a:r>
            <a:r>
              <a:rPr smtClean="0"/>
              <a:t>(E) FOR </a:t>
            </a:r>
            <a:r>
              <a:rPr baseline="30000" smtClean="0"/>
              <a:t>4</a:t>
            </a:r>
            <a:r>
              <a:rPr smtClean="0"/>
              <a:t>He(</a:t>
            </a:r>
            <a:r>
              <a:rPr baseline="30000" smtClean="0"/>
              <a:t>3</a:t>
            </a:r>
            <a:r>
              <a:rPr smtClean="0"/>
              <a:t>He,</a:t>
            </a:r>
            <a:r>
              <a:rPr smtClean="0">
                <a:latin typeface="Symbol" pitchFamily="18" charset="2"/>
              </a:rPr>
              <a:t>g</a:t>
            </a:r>
            <a:r>
              <a:rPr smtClean="0"/>
              <a:t>)</a:t>
            </a:r>
            <a:r>
              <a:rPr baseline="30000" smtClean="0"/>
              <a:t>7</a:t>
            </a:r>
            <a:r>
              <a:rPr smtClean="0"/>
              <a:t>Be</a:t>
            </a:r>
            <a:endParaRPr/>
          </a:p>
        </p:txBody>
      </p:sp>
      <p:pic>
        <p:nvPicPr>
          <p:cNvPr id="3" name="Picture 203" descr="Picture1.png"/>
          <p:cNvPicPr>
            <a:picLocks noChangeAspect="1"/>
          </p:cNvPicPr>
          <p:nvPr/>
        </p:nvPicPr>
        <p:blipFill>
          <a:blip r:embed="rId2"/>
          <a:srcRect l="1244" r="6660" b="424"/>
          <a:stretch>
            <a:fillRect/>
          </a:stretch>
        </p:blipFill>
        <p:spPr bwMode="auto">
          <a:xfrm>
            <a:off x="1428728" y="928670"/>
            <a:ext cx="254025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8"/>
          <p:cNvGrpSpPr>
            <a:grpSpLocks/>
          </p:cNvGrpSpPr>
          <p:nvPr/>
        </p:nvGrpSpPr>
        <p:grpSpPr bwMode="auto">
          <a:xfrm>
            <a:off x="1855788" y="5738813"/>
            <a:ext cx="442912" cy="336550"/>
            <a:chOff x="2310615" y="5658251"/>
            <a:chExt cx="441634" cy="337665"/>
          </a:xfrm>
        </p:grpSpPr>
        <p:sp>
          <p:nvSpPr>
            <p:cNvPr id="5" name="Oval 4"/>
            <p:cNvSpPr/>
            <p:nvPr/>
          </p:nvSpPr>
          <p:spPr>
            <a:xfrm rot="4921397">
              <a:off x="2450199" y="5788749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" name="Oval 5"/>
            <p:cNvSpPr/>
            <p:nvPr/>
          </p:nvSpPr>
          <p:spPr>
            <a:xfrm rot="4921397">
              <a:off x="2543449" y="5651051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7" name="Oval 6"/>
            <p:cNvSpPr/>
            <p:nvPr/>
          </p:nvSpPr>
          <p:spPr>
            <a:xfrm rot="4921397">
              <a:off x="2317815" y="5781694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grpSp>
        <p:nvGrpSpPr>
          <p:cNvPr id="8" name="Group 237"/>
          <p:cNvGrpSpPr>
            <a:grpSpLocks/>
          </p:cNvGrpSpPr>
          <p:nvPr/>
        </p:nvGrpSpPr>
        <p:grpSpPr bwMode="auto">
          <a:xfrm>
            <a:off x="1857375" y="4357688"/>
            <a:ext cx="439738" cy="355600"/>
            <a:chOff x="2370083" y="4810072"/>
            <a:chExt cx="439024" cy="356351"/>
          </a:xfrm>
        </p:grpSpPr>
        <p:sp>
          <p:nvSpPr>
            <p:cNvPr id="9" name="Oval 8"/>
            <p:cNvSpPr/>
            <p:nvPr/>
          </p:nvSpPr>
          <p:spPr>
            <a:xfrm rot="3806939">
              <a:off x="2601940" y="482687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grpSp>
          <p:nvGrpSpPr>
            <p:cNvPr id="10" name="Group 235"/>
            <p:cNvGrpSpPr>
              <a:grpSpLocks/>
            </p:cNvGrpSpPr>
            <p:nvPr/>
          </p:nvGrpSpPr>
          <p:grpSpPr bwMode="auto">
            <a:xfrm>
              <a:off x="2440735" y="4810072"/>
              <a:ext cx="301731" cy="356351"/>
              <a:chOff x="2379215" y="4883530"/>
              <a:chExt cx="301731" cy="356351"/>
            </a:xfrm>
          </p:grpSpPr>
          <p:sp>
            <p:nvSpPr>
              <p:cNvPr id="12" name="Oval 11"/>
              <p:cNvSpPr/>
              <p:nvPr/>
            </p:nvSpPr>
            <p:spPr>
              <a:xfrm rot="3806939">
                <a:off x="2472146" y="5031081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 rot="3806939">
                <a:off x="2386415" y="4876330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 rot="3806939">
              <a:off x="2362936" y="4933747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14" name="Freeform 13"/>
          <p:cNvSpPr/>
          <p:nvPr/>
        </p:nvSpPr>
        <p:spPr>
          <a:xfrm rot="18846804">
            <a:off x="5138738" y="5041900"/>
            <a:ext cx="295275" cy="111125"/>
          </a:xfrm>
          <a:custGeom>
            <a:avLst/>
            <a:gdLst>
              <a:gd name="connsiteX0" fmla="*/ 0 w 1665514"/>
              <a:gd name="connsiteY0" fmla="*/ 682172 h 683986"/>
              <a:gd name="connsiteX1" fmla="*/ 304800 w 1665514"/>
              <a:gd name="connsiteY1" fmla="*/ 18143 h 683986"/>
              <a:gd name="connsiteX2" fmla="*/ 598714 w 1665514"/>
              <a:gd name="connsiteY2" fmla="*/ 682172 h 683986"/>
              <a:gd name="connsiteX3" fmla="*/ 892629 w 1665514"/>
              <a:gd name="connsiteY3" fmla="*/ 29029 h 683986"/>
              <a:gd name="connsiteX4" fmla="*/ 1121229 w 1665514"/>
              <a:gd name="connsiteY4" fmla="*/ 638629 h 683986"/>
              <a:gd name="connsiteX5" fmla="*/ 1338943 w 1665514"/>
              <a:gd name="connsiteY5" fmla="*/ 29029 h 683986"/>
              <a:gd name="connsiteX6" fmla="*/ 1447800 w 1665514"/>
              <a:gd name="connsiteY6" fmla="*/ 464457 h 683986"/>
              <a:gd name="connsiteX7" fmla="*/ 1534886 w 1665514"/>
              <a:gd name="connsiteY7" fmla="*/ 235857 h 683986"/>
              <a:gd name="connsiteX8" fmla="*/ 1665514 w 1665514"/>
              <a:gd name="connsiteY8" fmla="*/ 268514 h 683986"/>
              <a:gd name="connsiteX9" fmla="*/ 1665514 w 1665514"/>
              <a:gd name="connsiteY9" fmla="*/ 268514 h 683986"/>
              <a:gd name="connsiteX10" fmla="*/ 1665514 w 1665514"/>
              <a:gd name="connsiteY10" fmla="*/ 268514 h 6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514" h="683986">
                <a:moveTo>
                  <a:pt x="0" y="682172"/>
                </a:moveTo>
                <a:cubicBezTo>
                  <a:pt x="102507" y="350157"/>
                  <a:pt x="205014" y="18143"/>
                  <a:pt x="304800" y="18143"/>
                </a:cubicBezTo>
                <a:cubicBezTo>
                  <a:pt x="404586" y="18143"/>
                  <a:pt x="500743" y="680358"/>
                  <a:pt x="598714" y="682172"/>
                </a:cubicBezTo>
                <a:cubicBezTo>
                  <a:pt x="696686" y="683986"/>
                  <a:pt x="805543" y="36286"/>
                  <a:pt x="892629" y="29029"/>
                </a:cubicBezTo>
                <a:cubicBezTo>
                  <a:pt x="979715" y="21772"/>
                  <a:pt x="1046843" y="638629"/>
                  <a:pt x="1121229" y="638629"/>
                </a:cubicBezTo>
                <a:cubicBezTo>
                  <a:pt x="1195615" y="638629"/>
                  <a:pt x="1284515" y="58058"/>
                  <a:pt x="1338943" y="29029"/>
                </a:cubicBezTo>
                <a:cubicBezTo>
                  <a:pt x="1393372" y="0"/>
                  <a:pt x="1415143" y="429986"/>
                  <a:pt x="1447800" y="464457"/>
                </a:cubicBezTo>
                <a:cubicBezTo>
                  <a:pt x="1480457" y="498928"/>
                  <a:pt x="1498600" y="268514"/>
                  <a:pt x="1534886" y="235857"/>
                </a:cubicBezTo>
                <a:cubicBezTo>
                  <a:pt x="1571172" y="203200"/>
                  <a:pt x="1665514" y="268514"/>
                  <a:pt x="1665514" y="268514"/>
                </a:cubicBezTo>
                <a:lnTo>
                  <a:pt x="1665514" y="268514"/>
                </a:lnTo>
                <a:lnTo>
                  <a:pt x="1665514" y="268514"/>
                </a:ln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pSp>
        <p:nvGrpSpPr>
          <p:cNvPr id="15" name="Group 269"/>
          <p:cNvGrpSpPr>
            <a:grpSpLocks/>
          </p:cNvGrpSpPr>
          <p:nvPr/>
        </p:nvGrpSpPr>
        <p:grpSpPr bwMode="auto">
          <a:xfrm>
            <a:off x="5035550" y="4953000"/>
            <a:ext cx="500063" cy="476250"/>
            <a:chOff x="3643306" y="5081598"/>
            <a:chExt cx="500066" cy="476316"/>
          </a:xfrm>
        </p:grpSpPr>
        <p:grpSp>
          <p:nvGrpSpPr>
            <p:cNvPr id="16" name="Group 251"/>
            <p:cNvGrpSpPr>
              <a:grpSpLocks/>
            </p:cNvGrpSpPr>
            <p:nvPr/>
          </p:nvGrpSpPr>
          <p:grpSpPr bwMode="auto">
            <a:xfrm>
              <a:off x="3701738" y="5220249"/>
              <a:ext cx="441634" cy="337665"/>
              <a:chOff x="2310615" y="5658251"/>
              <a:chExt cx="441634" cy="337665"/>
            </a:xfrm>
          </p:grpSpPr>
          <p:sp>
            <p:nvSpPr>
              <p:cNvPr id="23" name="Oval 22"/>
              <p:cNvSpPr/>
              <p:nvPr/>
            </p:nvSpPr>
            <p:spPr>
              <a:xfrm rot="4921397">
                <a:off x="2450199" y="5788749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 rot="4921397">
                <a:off x="2543449" y="5651051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 rot="4921397">
                <a:off x="2317815" y="5781694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grpSp>
          <p:nvGrpSpPr>
            <p:cNvPr id="17" name="Group 255"/>
            <p:cNvGrpSpPr>
              <a:grpSpLocks/>
            </p:cNvGrpSpPr>
            <p:nvPr/>
          </p:nvGrpSpPr>
          <p:grpSpPr bwMode="auto">
            <a:xfrm>
              <a:off x="3643306" y="5081598"/>
              <a:ext cx="439024" cy="356351"/>
              <a:chOff x="2370083" y="4810072"/>
              <a:chExt cx="439024" cy="356351"/>
            </a:xfrm>
          </p:grpSpPr>
          <p:sp>
            <p:nvSpPr>
              <p:cNvPr id="18" name="Oval 17"/>
              <p:cNvSpPr/>
              <p:nvPr/>
            </p:nvSpPr>
            <p:spPr>
              <a:xfrm rot="3806939">
                <a:off x="2601940" y="482687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grpSp>
            <p:nvGrpSpPr>
              <p:cNvPr id="19" name="Group 235"/>
              <p:cNvGrpSpPr>
                <a:grpSpLocks/>
              </p:cNvGrpSpPr>
              <p:nvPr/>
            </p:nvGrpSpPr>
            <p:grpSpPr bwMode="auto">
              <a:xfrm>
                <a:off x="2440735" y="4810072"/>
                <a:ext cx="301731" cy="356351"/>
                <a:chOff x="2379215" y="4883530"/>
                <a:chExt cx="301731" cy="356351"/>
              </a:xfrm>
            </p:grpSpPr>
            <p:sp>
              <p:nvSpPr>
                <p:cNvPr id="21" name="Oval 20"/>
                <p:cNvSpPr/>
                <p:nvPr/>
              </p:nvSpPr>
              <p:spPr>
                <a:xfrm rot="3806939">
                  <a:off x="2472146" y="5031081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3806939">
                  <a:off x="2386415" y="4876330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sp>
            <p:nvSpPr>
              <p:cNvPr id="20" name="Oval 19"/>
              <p:cNvSpPr/>
              <p:nvPr/>
            </p:nvSpPr>
            <p:spPr>
              <a:xfrm rot="3806939">
                <a:off x="2362936" y="4933747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 rot="291920">
            <a:off x="5272088" y="5108575"/>
            <a:ext cx="295275" cy="111125"/>
          </a:xfrm>
          <a:custGeom>
            <a:avLst/>
            <a:gdLst>
              <a:gd name="connsiteX0" fmla="*/ 0 w 1665514"/>
              <a:gd name="connsiteY0" fmla="*/ 682172 h 683986"/>
              <a:gd name="connsiteX1" fmla="*/ 304800 w 1665514"/>
              <a:gd name="connsiteY1" fmla="*/ 18143 h 683986"/>
              <a:gd name="connsiteX2" fmla="*/ 598714 w 1665514"/>
              <a:gd name="connsiteY2" fmla="*/ 682172 h 683986"/>
              <a:gd name="connsiteX3" fmla="*/ 892629 w 1665514"/>
              <a:gd name="connsiteY3" fmla="*/ 29029 h 683986"/>
              <a:gd name="connsiteX4" fmla="*/ 1121229 w 1665514"/>
              <a:gd name="connsiteY4" fmla="*/ 638629 h 683986"/>
              <a:gd name="connsiteX5" fmla="*/ 1338943 w 1665514"/>
              <a:gd name="connsiteY5" fmla="*/ 29029 h 683986"/>
              <a:gd name="connsiteX6" fmla="*/ 1447800 w 1665514"/>
              <a:gd name="connsiteY6" fmla="*/ 464457 h 683986"/>
              <a:gd name="connsiteX7" fmla="*/ 1534886 w 1665514"/>
              <a:gd name="connsiteY7" fmla="*/ 235857 h 683986"/>
              <a:gd name="connsiteX8" fmla="*/ 1665514 w 1665514"/>
              <a:gd name="connsiteY8" fmla="*/ 268514 h 683986"/>
              <a:gd name="connsiteX9" fmla="*/ 1665514 w 1665514"/>
              <a:gd name="connsiteY9" fmla="*/ 268514 h 683986"/>
              <a:gd name="connsiteX10" fmla="*/ 1665514 w 1665514"/>
              <a:gd name="connsiteY10" fmla="*/ 268514 h 6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514" h="683986">
                <a:moveTo>
                  <a:pt x="0" y="682172"/>
                </a:moveTo>
                <a:cubicBezTo>
                  <a:pt x="102507" y="350157"/>
                  <a:pt x="205014" y="18143"/>
                  <a:pt x="304800" y="18143"/>
                </a:cubicBezTo>
                <a:cubicBezTo>
                  <a:pt x="404586" y="18143"/>
                  <a:pt x="500743" y="680358"/>
                  <a:pt x="598714" y="682172"/>
                </a:cubicBezTo>
                <a:cubicBezTo>
                  <a:pt x="696686" y="683986"/>
                  <a:pt x="805543" y="36286"/>
                  <a:pt x="892629" y="29029"/>
                </a:cubicBezTo>
                <a:cubicBezTo>
                  <a:pt x="979715" y="21772"/>
                  <a:pt x="1046843" y="638629"/>
                  <a:pt x="1121229" y="638629"/>
                </a:cubicBezTo>
                <a:cubicBezTo>
                  <a:pt x="1195615" y="638629"/>
                  <a:pt x="1284515" y="58058"/>
                  <a:pt x="1338943" y="29029"/>
                </a:cubicBezTo>
                <a:cubicBezTo>
                  <a:pt x="1393372" y="0"/>
                  <a:pt x="1415143" y="429986"/>
                  <a:pt x="1447800" y="464457"/>
                </a:cubicBezTo>
                <a:cubicBezTo>
                  <a:pt x="1480457" y="498928"/>
                  <a:pt x="1498600" y="268514"/>
                  <a:pt x="1534886" y="235857"/>
                </a:cubicBezTo>
                <a:cubicBezTo>
                  <a:pt x="1571172" y="203200"/>
                  <a:pt x="1665514" y="268514"/>
                  <a:pt x="1665514" y="268514"/>
                </a:cubicBezTo>
                <a:lnTo>
                  <a:pt x="1665514" y="268514"/>
                </a:lnTo>
                <a:lnTo>
                  <a:pt x="1665514" y="268514"/>
                </a:ln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7" name="Freeform 26"/>
          <p:cNvSpPr/>
          <p:nvPr/>
        </p:nvSpPr>
        <p:spPr>
          <a:xfrm rot="1746292">
            <a:off x="5151438" y="5232400"/>
            <a:ext cx="296862" cy="111125"/>
          </a:xfrm>
          <a:custGeom>
            <a:avLst/>
            <a:gdLst>
              <a:gd name="connsiteX0" fmla="*/ 0 w 1665514"/>
              <a:gd name="connsiteY0" fmla="*/ 682172 h 683986"/>
              <a:gd name="connsiteX1" fmla="*/ 304800 w 1665514"/>
              <a:gd name="connsiteY1" fmla="*/ 18143 h 683986"/>
              <a:gd name="connsiteX2" fmla="*/ 598714 w 1665514"/>
              <a:gd name="connsiteY2" fmla="*/ 682172 h 683986"/>
              <a:gd name="connsiteX3" fmla="*/ 892629 w 1665514"/>
              <a:gd name="connsiteY3" fmla="*/ 29029 h 683986"/>
              <a:gd name="connsiteX4" fmla="*/ 1121229 w 1665514"/>
              <a:gd name="connsiteY4" fmla="*/ 638629 h 683986"/>
              <a:gd name="connsiteX5" fmla="*/ 1338943 w 1665514"/>
              <a:gd name="connsiteY5" fmla="*/ 29029 h 683986"/>
              <a:gd name="connsiteX6" fmla="*/ 1447800 w 1665514"/>
              <a:gd name="connsiteY6" fmla="*/ 464457 h 683986"/>
              <a:gd name="connsiteX7" fmla="*/ 1534886 w 1665514"/>
              <a:gd name="connsiteY7" fmla="*/ 235857 h 683986"/>
              <a:gd name="connsiteX8" fmla="*/ 1665514 w 1665514"/>
              <a:gd name="connsiteY8" fmla="*/ 268514 h 683986"/>
              <a:gd name="connsiteX9" fmla="*/ 1665514 w 1665514"/>
              <a:gd name="connsiteY9" fmla="*/ 268514 h 683986"/>
              <a:gd name="connsiteX10" fmla="*/ 1665514 w 1665514"/>
              <a:gd name="connsiteY10" fmla="*/ 268514 h 6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514" h="683986">
                <a:moveTo>
                  <a:pt x="0" y="682172"/>
                </a:moveTo>
                <a:cubicBezTo>
                  <a:pt x="102507" y="350157"/>
                  <a:pt x="205014" y="18143"/>
                  <a:pt x="304800" y="18143"/>
                </a:cubicBezTo>
                <a:cubicBezTo>
                  <a:pt x="404586" y="18143"/>
                  <a:pt x="500743" y="680358"/>
                  <a:pt x="598714" y="682172"/>
                </a:cubicBezTo>
                <a:cubicBezTo>
                  <a:pt x="696686" y="683986"/>
                  <a:pt x="805543" y="36286"/>
                  <a:pt x="892629" y="29029"/>
                </a:cubicBezTo>
                <a:cubicBezTo>
                  <a:pt x="979715" y="21772"/>
                  <a:pt x="1046843" y="638629"/>
                  <a:pt x="1121229" y="638629"/>
                </a:cubicBezTo>
                <a:cubicBezTo>
                  <a:pt x="1195615" y="638629"/>
                  <a:pt x="1284515" y="58058"/>
                  <a:pt x="1338943" y="29029"/>
                </a:cubicBezTo>
                <a:cubicBezTo>
                  <a:pt x="1393372" y="0"/>
                  <a:pt x="1415143" y="429986"/>
                  <a:pt x="1447800" y="464457"/>
                </a:cubicBezTo>
                <a:cubicBezTo>
                  <a:pt x="1480457" y="498928"/>
                  <a:pt x="1498600" y="268514"/>
                  <a:pt x="1534886" y="235857"/>
                </a:cubicBezTo>
                <a:cubicBezTo>
                  <a:pt x="1571172" y="203200"/>
                  <a:pt x="1665514" y="268514"/>
                  <a:pt x="1665514" y="268514"/>
                </a:cubicBezTo>
                <a:lnTo>
                  <a:pt x="1665514" y="268514"/>
                </a:lnTo>
                <a:lnTo>
                  <a:pt x="1665514" y="268514"/>
                </a:ln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grpSp>
        <p:nvGrpSpPr>
          <p:cNvPr id="28" name="Group 293"/>
          <p:cNvGrpSpPr>
            <a:grpSpLocks/>
          </p:cNvGrpSpPr>
          <p:nvPr/>
        </p:nvGrpSpPr>
        <p:grpSpPr bwMode="auto">
          <a:xfrm>
            <a:off x="5035550" y="4953000"/>
            <a:ext cx="500063" cy="476250"/>
            <a:chOff x="6572264" y="3714752"/>
            <a:chExt cx="500066" cy="476316"/>
          </a:xfrm>
        </p:grpSpPr>
        <p:sp>
          <p:nvSpPr>
            <p:cNvPr id="29" name="Oval 28"/>
            <p:cNvSpPr/>
            <p:nvPr/>
          </p:nvSpPr>
          <p:spPr>
            <a:xfrm rot="4921397">
              <a:off x="6770280" y="398390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0" name="Oval 29"/>
            <p:cNvSpPr/>
            <p:nvPr/>
          </p:nvSpPr>
          <p:spPr>
            <a:xfrm rot="4921397">
              <a:off x="6863530" y="3846203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1" name="Oval 30"/>
            <p:cNvSpPr/>
            <p:nvPr/>
          </p:nvSpPr>
          <p:spPr>
            <a:xfrm rot="4921397">
              <a:off x="6637896" y="3976846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2" name="Oval 31"/>
            <p:cNvSpPr/>
            <p:nvPr/>
          </p:nvSpPr>
          <p:spPr>
            <a:xfrm rot="3806939">
              <a:off x="6804121" y="3731551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3" name="Oval 32"/>
            <p:cNvSpPr/>
            <p:nvPr/>
          </p:nvSpPr>
          <p:spPr>
            <a:xfrm rot="3806939">
              <a:off x="6735847" y="3862303"/>
              <a:ext cx="201600" cy="216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4" name="Oval 33"/>
            <p:cNvSpPr/>
            <p:nvPr/>
          </p:nvSpPr>
          <p:spPr>
            <a:xfrm rot="3806939">
              <a:off x="6650116" y="3707552"/>
              <a:ext cx="201600" cy="216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35" name="Oval 34"/>
            <p:cNvSpPr/>
            <p:nvPr/>
          </p:nvSpPr>
          <p:spPr>
            <a:xfrm rot="3806939">
              <a:off x="6565117" y="3838427"/>
              <a:ext cx="214314" cy="2000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</p:grpSp>
      <p:sp>
        <p:nvSpPr>
          <p:cNvPr id="38" name="TextBox 295"/>
          <p:cNvSpPr txBox="1">
            <a:spLocks noChangeArrowheads="1"/>
          </p:cNvSpPr>
          <p:nvPr/>
        </p:nvSpPr>
        <p:spPr bwMode="auto">
          <a:xfrm>
            <a:off x="5122863" y="5046663"/>
            <a:ext cx="4286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200" baseline="30000" dirty="0"/>
          </a:p>
        </p:txBody>
      </p:sp>
      <p:grpSp>
        <p:nvGrpSpPr>
          <p:cNvPr id="39" name="Group 297"/>
          <p:cNvGrpSpPr>
            <a:grpSpLocks/>
          </p:cNvGrpSpPr>
          <p:nvPr/>
        </p:nvGrpSpPr>
        <p:grpSpPr bwMode="auto">
          <a:xfrm>
            <a:off x="5208588" y="5032375"/>
            <a:ext cx="434975" cy="277813"/>
            <a:chOff x="7632131" y="3595626"/>
            <a:chExt cx="428628" cy="276999"/>
          </a:xfrm>
        </p:grpSpPr>
        <p:sp>
          <p:nvSpPr>
            <p:cNvPr id="40" name="Oval 39"/>
            <p:cNvSpPr/>
            <p:nvPr/>
          </p:nvSpPr>
          <p:spPr>
            <a:xfrm>
              <a:off x="7643081" y="3643111"/>
              <a:ext cx="211186" cy="215267"/>
            </a:xfrm>
            <a:prstGeom prst="ellipse">
              <a:avLst/>
            </a:prstGeom>
            <a:noFill/>
            <a:ln>
              <a:solidFill>
                <a:srgbClr val="B024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 baseline="300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299"/>
            <p:cNvSpPr txBox="1">
              <a:spLocks noChangeArrowheads="1"/>
            </p:cNvSpPr>
            <p:nvPr/>
          </p:nvSpPr>
          <p:spPr bwMode="auto">
            <a:xfrm>
              <a:off x="7632131" y="3595626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dirty="0" smtClean="0">
                  <a:latin typeface="Symbol" pitchFamily="18" charset="2"/>
                  <a:sym typeface="Symbol" pitchFamily="18" charset="2"/>
                </a:rPr>
                <a:t></a:t>
              </a:r>
              <a:endParaRPr lang="es-ES" sz="1200" dirty="0">
                <a:latin typeface="Symbol" pitchFamily="18" charset="2"/>
              </a:endParaRPr>
            </a:p>
          </p:txBody>
        </p:sp>
      </p:grpSp>
      <p:sp>
        <p:nvSpPr>
          <p:cNvPr id="42" name="Freeform 41"/>
          <p:cNvSpPr/>
          <p:nvPr/>
        </p:nvSpPr>
        <p:spPr>
          <a:xfrm flipV="1">
            <a:off x="5072063" y="5095875"/>
            <a:ext cx="571500" cy="138113"/>
          </a:xfrm>
          <a:custGeom>
            <a:avLst/>
            <a:gdLst>
              <a:gd name="connsiteX0" fmla="*/ 0 w 1665514"/>
              <a:gd name="connsiteY0" fmla="*/ 682172 h 683986"/>
              <a:gd name="connsiteX1" fmla="*/ 304800 w 1665514"/>
              <a:gd name="connsiteY1" fmla="*/ 18143 h 683986"/>
              <a:gd name="connsiteX2" fmla="*/ 598714 w 1665514"/>
              <a:gd name="connsiteY2" fmla="*/ 682172 h 683986"/>
              <a:gd name="connsiteX3" fmla="*/ 892629 w 1665514"/>
              <a:gd name="connsiteY3" fmla="*/ 29029 h 683986"/>
              <a:gd name="connsiteX4" fmla="*/ 1121229 w 1665514"/>
              <a:gd name="connsiteY4" fmla="*/ 638629 h 683986"/>
              <a:gd name="connsiteX5" fmla="*/ 1338943 w 1665514"/>
              <a:gd name="connsiteY5" fmla="*/ 29029 h 683986"/>
              <a:gd name="connsiteX6" fmla="*/ 1447800 w 1665514"/>
              <a:gd name="connsiteY6" fmla="*/ 464457 h 683986"/>
              <a:gd name="connsiteX7" fmla="*/ 1534886 w 1665514"/>
              <a:gd name="connsiteY7" fmla="*/ 235857 h 683986"/>
              <a:gd name="connsiteX8" fmla="*/ 1665514 w 1665514"/>
              <a:gd name="connsiteY8" fmla="*/ 268514 h 683986"/>
              <a:gd name="connsiteX9" fmla="*/ 1665514 w 1665514"/>
              <a:gd name="connsiteY9" fmla="*/ 268514 h 683986"/>
              <a:gd name="connsiteX10" fmla="*/ 1665514 w 1665514"/>
              <a:gd name="connsiteY10" fmla="*/ 268514 h 6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5514" h="683986">
                <a:moveTo>
                  <a:pt x="0" y="682172"/>
                </a:moveTo>
                <a:cubicBezTo>
                  <a:pt x="102507" y="350157"/>
                  <a:pt x="205014" y="18143"/>
                  <a:pt x="304800" y="18143"/>
                </a:cubicBezTo>
                <a:cubicBezTo>
                  <a:pt x="404586" y="18143"/>
                  <a:pt x="500743" y="680358"/>
                  <a:pt x="598714" y="682172"/>
                </a:cubicBezTo>
                <a:cubicBezTo>
                  <a:pt x="696686" y="683986"/>
                  <a:pt x="805543" y="36286"/>
                  <a:pt x="892629" y="29029"/>
                </a:cubicBezTo>
                <a:cubicBezTo>
                  <a:pt x="979715" y="21772"/>
                  <a:pt x="1046843" y="638629"/>
                  <a:pt x="1121229" y="638629"/>
                </a:cubicBezTo>
                <a:cubicBezTo>
                  <a:pt x="1195615" y="638629"/>
                  <a:pt x="1284515" y="58058"/>
                  <a:pt x="1338943" y="29029"/>
                </a:cubicBezTo>
                <a:cubicBezTo>
                  <a:pt x="1393372" y="0"/>
                  <a:pt x="1415143" y="429986"/>
                  <a:pt x="1447800" y="464457"/>
                </a:cubicBezTo>
                <a:cubicBezTo>
                  <a:pt x="1480457" y="498928"/>
                  <a:pt x="1498600" y="268514"/>
                  <a:pt x="1534886" y="235857"/>
                </a:cubicBezTo>
                <a:cubicBezTo>
                  <a:pt x="1571172" y="203200"/>
                  <a:pt x="1665514" y="268514"/>
                  <a:pt x="1665514" y="268514"/>
                </a:cubicBezTo>
                <a:lnTo>
                  <a:pt x="1665514" y="268514"/>
                </a:lnTo>
                <a:lnTo>
                  <a:pt x="1665514" y="268514"/>
                </a:ln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18075" y="544036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aseline="30000"/>
              <a:t>7</a:t>
            </a:r>
            <a:r>
              <a:rPr lang="es-ES"/>
              <a:t>Be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18075" y="5440363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aseline="30000" dirty="0"/>
              <a:t>7</a:t>
            </a:r>
            <a:r>
              <a:rPr lang="es-ES" dirty="0"/>
              <a:t>Li</a:t>
            </a:r>
          </a:p>
        </p:txBody>
      </p:sp>
      <p:sp>
        <p:nvSpPr>
          <p:cNvPr id="49" name="TextBox 85"/>
          <p:cNvSpPr txBox="1">
            <a:spLocks noChangeArrowheads="1"/>
          </p:cNvSpPr>
          <p:nvPr/>
        </p:nvSpPr>
        <p:spPr bwMode="auto">
          <a:xfrm>
            <a:off x="1785938" y="3938588"/>
            <a:ext cx="64293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aseline="30000" dirty="0"/>
              <a:t>4</a:t>
            </a:r>
            <a:r>
              <a:rPr lang="es-ES" sz="1400" dirty="0"/>
              <a:t>He</a:t>
            </a:r>
          </a:p>
        </p:txBody>
      </p:sp>
      <p:sp>
        <p:nvSpPr>
          <p:cNvPr id="50" name="TextBox 86"/>
          <p:cNvSpPr txBox="1">
            <a:spLocks noChangeArrowheads="1"/>
          </p:cNvSpPr>
          <p:nvPr/>
        </p:nvSpPr>
        <p:spPr bwMode="auto">
          <a:xfrm>
            <a:off x="1857375" y="6143625"/>
            <a:ext cx="642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aseline="30000" dirty="0"/>
              <a:t>3</a:t>
            </a:r>
            <a:r>
              <a:rPr lang="es-ES" sz="1400" dirty="0"/>
              <a:t>He</a:t>
            </a:r>
          </a:p>
        </p:txBody>
      </p:sp>
      <p:sp>
        <p:nvSpPr>
          <p:cNvPr id="62" name="78 Rectángulo"/>
          <p:cNvSpPr/>
          <p:nvPr/>
        </p:nvSpPr>
        <p:spPr>
          <a:xfrm>
            <a:off x="4071934" y="785794"/>
            <a:ext cx="44291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i="1" dirty="0">
                <a:latin typeface="+mj-lt"/>
              </a:rPr>
              <a:t>Direct detection of </a:t>
            </a:r>
            <a:r>
              <a:rPr lang="en-US" sz="1400" i="1" baseline="30000" dirty="0">
                <a:latin typeface="+mj-lt"/>
              </a:rPr>
              <a:t>7</a:t>
            </a:r>
            <a:r>
              <a:rPr lang="en-US" sz="1400" i="1" dirty="0">
                <a:latin typeface="+mj-lt"/>
              </a:rPr>
              <a:t>Be recoils produced during the reaction. (European Recoil Separator for Nuclear </a:t>
            </a:r>
            <a:r>
              <a:rPr lang="en-US" sz="1400" i="1" dirty="0" smtClean="0">
                <a:latin typeface="+mj-lt"/>
              </a:rPr>
              <a:t>Astrophysics-ERNA)</a:t>
            </a:r>
            <a:endParaRPr lang="en-US" sz="1400" i="1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400" i="1" dirty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Direct Detection of the gamma radiation from the de-excitation from the 429 </a:t>
            </a:r>
            <a:r>
              <a:rPr lang="en-US" sz="1400" i="1" dirty="0" err="1" smtClean="0">
                <a:latin typeface="+mj-lt"/>
              </a:rPr>
              <a:t>keV</a:t>
            </a:r>
            <a:r>
              <a:rPr lang="en-US" sz="1400" i="1" dirty="0" smtClean="0">
                <a:latin typeface="+mj-lt"/>
              </a:rPr>
              <a:t> state in </a:t>
            </a:r>
            <a:r>
              <a:rPr lang="en-US" sz="1400" i="1" baseline="30000" dirty="0" smtClean="0">
                <a:latin typeface="+mj-lt"/>
              </a:rPr>
              <a:t>7</a:t>
            </a:r>
            <a:r>
              <a:rPr lang="en-US" sz="1400" i="1" dirty="0" smtClean="0">
                <a:latin typeface="+mj-lt"/>
              </a:rPr>
              <a:t>Be</a:t>
            </a:r>
            <a:endParaRPr lang="en-US" sz="1400" b="1" i="1" dirty="0">
              <a:latin typeface="+mj-lt"/>
              <a:sym typeface="Symbol" pitchFamily="18" charset="2"/>
            </a:endParaRPr>
          </a:p>
          <a:p>
            <a:pPr marL="342900" indent="-342900" algn="just">
              <a:buFont typeface="+mj-lt"/>
              <a:buAutoNum type="arabicPeriod" startAt="3"/>
              <a:defRPr/>
            </a:pPr>
            <a:r>
              <a:rPr lang="en-US" sz="1400" i="1" dirty="0" smtClean="0">
                <a:latin typeface="+mj-lt"/>
                <a:sym typeface="Symbol" pitchFamily="18" charset="2"/>
              </a:rPr>
              <a:t>Delayed Detection of gamma radiation of the 478 </a:t>
            </a:r>
            <a:r>
              <a:rPr lang="en-US" sz="1400" i="1" dirty="0" err="1" smtClean="0">
                <a:latin typeface="+mj-lt"/>
                <a:sym typeface="Symbol" pitchFamily="18" charset="2"/>
              </a:rPr>
              <a:t>keV</a:t>
            </a:r>
            <a:r>
              <a:rPr lang="en-US" sz="1400" i="1" dirty="0" smtClean="0">
                <a:latin typeface="+mj-lt"/>
                <a:sym typeface="Symbol" pitchFamily="18" charset="2"/>
              </a:rPr>
              <a:t> state in 7Li after EC decay of 7Be:</a:t>
            </a:r>
            <a:endParaRPr lang="en-US" sz="1300" b="1" dirty="0">
              <a:latin typeface="+mj-lt"/>
              <a:sym typeface="Symbol" pitchFamily="18" charset="2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latin typeface="+mj-lt"/>
                <a:sym typeface="Symbol" pitchFamily="18" charset="2"/>
              </a:rPr>
              <a:t>                                 T1/2=53.350 (50) days.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smtClean="0">
                <a:latin typeface="+mj-lt"/>
                <a:sym typeface="Symbol" pitchFamily="18" charset="2"/>
              </a:rPr>
              <a:t>                                  B.R 10.44%</a:t>
            </a:r>
            <a:endParaRPr lang="en-US" sz="1300" i="1" dirty="0">
              <a:latin typeface="+mj-lt"/>
              <a:cs typeface="+mn-cs"/>
              <a:sym typeface="Symbol" pitchFamily="18" charset="2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264755" y="3500438"/>
            <a:ext cx="1186907" cy="426093"/>
            <a:chOff x="1813468" y="5072064"/>
            <a:chExt cx="1186907" cy="426093"/>
          </a:xfrm>
        </p:grpSpPr>
        <p:sp>
          <p:nvSpPr>
            <p:cNvPr id="71" name="Oval 70"/>
            <p:cNvSpPr>
              <a:spLocks/>
            </p:cNvSpPr>
            <p:nvPr/>
          </p:nvSpPr>
          <p:spPr>
            <a:xfrm rot="3806939">
              <a:off x="1813468" y="5140679"/>
              <a:ext cx="108000" cy="10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72" name="TextBox 309"/>
            <p:cNvSpPr txBox="1">
              <a:spLocks noChangeArrowheads="1"/>
            </p:cNvSpPr>
            <p:nvPr/>
          </p:nvSpPr>
          <p:spPr bwMode="auto">
            <a:xfrm>
              <a:off x="1906003" y="5072064"/>
              <a:ext cx="100012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900" dirty="0" err="1"/>
                <a:t>Proton</a:t>
              </a:r>
              <a:endParaRPr lang="es-ES" sz="900" dirty="0"/>
            </a:p>
          </p:txBody>
        </p:sp>
        <p:sp>
          <p:nvSpPr>
            <p:cNvPr id="73" name="Oval 72"/>
            <p:cNvSpPr/>
            <p:nvPr/>
          </p:nvSpPr>
          <p:spPr>
            <a:xfrm rot="3806939">
              <a:off x="1815239" y="5330728"/>
              <a:ext cx="108000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74" name="TextBox 311"/>
            <p:cNvSpPr txBox="1">
              <a:spLocks noChangeArrowheads="1"/>
            </p:cNvSpPr>
            <p:nvPr/>
          </p:nvSpPr>
          <p:spPr bwMode="auto">
            <a:xfrm>
              <a:off x="1889125" y="5267325"/>
              <a:ext cx="111125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900" dirty="0" err="1"/>
                <a:t>Neutron</a:t>
              </a:r>
              <a:endParaRPr lang="es-ES" sz="9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142976" y="4000504"/>
            <a:ext cx="6215106" cy="2232025"/>
            <a:chOff x="1142976" y="4000504"/>
            <a:chExt cx="6215106" cy="2232025"/>
          </a:xfrm>
        </p:grpSpPr>
        <p:grpSp>
          <p:nvGrpSpPr>
            <p:cNvPr id="59" name="Group 58"/>
            <p:cNvGrpSpPr/>
            <p:nvPr/>
          </p:nvGrpSpPr>
          <p:grpSpPr>
            <a:xfrm>
              <a:off x="1142976" y="4000504"/>
              <a:ext cx="4619505" cy="2232025"/>
              <a:chOff x="2689343" y="4076700"/>
              <a:chExt cx="4762381" cy="2232025"/>
            </a:xfrm>
          </p:grpSpPr>
          <p:grpSp>
            <p:nvGrpSpPr>
              <p:cNvPr id="64" name="Group 90"/>
              <p:cNvGrpSpPr>
                <a:grpSpLocks/>
              </p:cNvGrpSpPr>
              <p:nvPr/>
            </p:nvGrpSpPr>
            <p:grpSpPr bwMode="auto">
              <a:xfrm>
                <a:off x="2689343" y="4076700"/>
                <a:ext cx="4762381" cy="2232025"/>
                <a:chOff x="2555776" y="1916832"/>
                <a:chExt cx="4762500" cy="2232248"/>
              </a:xfrm>
            </p:grpSpPr>
            <p:grpSp>
              <p:nvGrpSpPr>
                <p:cNvPr id="66" name="Group 87"/>
                <p:cNvGrpSpPr>
                  <a:grpSpLocks/>
                </p:cNvGrpSpPr>
                <p:nvPr/>
              </p:nvGrpSpPr>
              <p:grpSpPr bwMode="auto">
                <a:xfrm>
                  <a:off x="2555776" y="1916832"/>
                  <a:ext cx="4762500" cy="2214563"/>
                  <a:chOff x="2895600" y="4241800"/>
                  <a:chExt cx="4762500" cy="2214563"/>
                </a:xfrm>
              </p:grpSpPr>
              <p:pic>
                <p:nvPicPr>
                  <p:cNvPr id="6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t="4903" b="1158"/>
                  <a:stretch>
                    <a:fillRect/>
                  </a:stretch>
                </p:blipFill>
                <p:spPr bwMode="auto">
                  <a:xfrm>
                    <a:off x="2895600" y="4241800"/>
                    <a:ext cx="4762500" cy="22145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69" name="Rectangle 68"/>
                  <p:cNvSpPr/>
                  <p:nvPr/>
                </p:nvSpPr>
                <p:spPr>
                  <a:xfrm>
                    <a:off x="5795916" y="6166042"/>
                    <a:ext cx="1512925" cy="21592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100">
                        <a:solidFill>
                          <a:schemeClr val="tx1"/>
                        </a:solidFill>
                      </a:rPr>
                      <a:t>Activation Method</a:t>
                    </a: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2603251" y="3861714"/>
                  <a:ext cx="2689325" cy="287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Direct detection of 7Be or  prompt </a:t>
                  </a:r>
                </a:p>
                <a:p>
                  <a:pPr algn="ctr">
                    <a:defRPr/>
                  </a:pPr>
                  <a:r>
                    <a:rPr lang="en-US" sz="11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100" dirty="0">
                      <a:solidFill>
                        <a:schemeClr val="tx1"/>
                      </a:solidFill>
                      <a:latin typeface="Symbol" pitchFamily="18" charset="2"/>
                    </a:rPr>
                    <a:t>g  </a:t>
                  </a:r>
                  <a:r>
                    <a:rPr lang="en-US" sz="1100" dirty="0">
                      <a:solidFill>
                        <a:schemeClr val="tx1"/>
                      </a:solidFill>
                    </a:rPr>
                    <a:t>radiation detection</a:t>
                  </a:r>
                </a:p>
              </p:txBody>
            </p:sp>
          </p:grpSp>
          <p:sp>
            <p:nvSpPr>
              <p:cNvPr id="65" name="Rounded Rectangle 64"/>
              <p:cNvSpPr/>
              <p:nvPr/>
            </p:nvSpPr>
            <p:spPr>
              <a:xfrm>
                <a:off x="5000628" y="5214950"/>
                <a:ext cx="857256" cy="1428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5572132" y="4929198"/>
              <a:ext cx="1785950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715008" y="2786058"/>
            <a:ext cx="3428992" cy="3643338"/>
            <a:chOff x="5715008" y="3500438"/>
            <a:chExt cx="3428992" cy="3643338"/>
          </a:xfrm>
        </p:grpSpPr>
        <p:sp>
          <p:nvSpPr>
            <p:cNvPr id="105" name="Rectangle 104"/>
            <p:cNvSpPr/>
            <p:nvPr/>
          </p:nvSpPr>
          <p:spPr>
            <a:xfrm>
              <a:off x="5715008" y="3571876"/>
              <a:ext cx="3354479" cy="35719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742600" y="3500438"/>
              <a:ext cx="340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 smtClean="0"/>
                <a:t>Indirect</a:t>
              </a:r>
              <a:r>
                <a:rPr lang="es-ES" sz="1600" dirty="0" smtClean="0"/>
                <a:t> </a:t>
              </a:r>
              <a:r>
                <a:rPr lang="es-ES" sz="1600" dirty="0" err="1" smtClean="0"/>
                <a:t>Method</a:t>
              </a:r>
              <a:r>
                <a:rPr lang="es-ES" sz="1600" dirty="0" smtClean="0"/>
                <a:t>: </a:t>
              </a:r>
              <a:r>
                <a:rPr lang="es-ES" sz="1200" dirty="0" smtClean="0"/>
                <a:t>PRC 70, 011602(R) (2004)</a:t>
              </a:r>
            </a:p>
          </p:txBody>
        </p:sp>
        <p:grpSp>
          <p:nvGrpSpPr>
            <p:cNvPr id="107" name="Group 293"/>
            <p:cNvGrpSpPr>
              <a:grpSpLocks noChangeAspect="1"/>
            </p:cNvGrpSpPr>
            <p:nvPr/>
          </p:nvGrpSpPr>
          <p:grpSpPr bwMode="auto">
            <a:xfrm>
              <a:off x="5898258" y="4786322"/>
              <a:ext cx="357567" cy="334718"/>
              <a:chOff x="6572264" y="3714752"/>
              <a:chExt cx="500066" cy="476316"/>
            </a:xfrm>
          </p:grpSpPr>
          <p:sp>
            <p:nvSpPr>
              <p:cNvPr id="121" name="Oval 120"/>
              <p:cNvSpPr/>
              <p:nvPr/>
            </p:nvSpPr>
            <p:spPr>
              <a:xfrm rot="4921397">
                <a:off x="6770280" y="398390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4921397">
                <a:off x="6863530" y="3846203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4921397">
                <a:off x="6637896" y="3976846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3806939">
                <a:off x="6804121" y="373155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3806939">
                <a:off x="6735847" y="3862303"/>
                <a:ext cx="201600" cy="21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3806939">
                <a:off x="6650116" y="3707552"/>
                <a:ext cx="201600" cy="216000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3806939">
                <a:off x="6565117" y="3838427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grpSp>
          <p:nvGrpSpPr>
            <p:cNvPr id="108" name="Group 237"/>
            <p:cNvGrpSpPr>
              <a:grpSpLocks noChangeAspect="1"/>
            </p:cNvGrpSpPr>
            <p:nvPr/>
          </p:nvGrpSpPr>
          <p:grpSpPr bwMode="auto">
            <a:xfrm>
              <a:off x="7715272" y="3937819"/>
              <a:ext cx="269635" cy="214314"/>
              <a:chOff x="2370083" y="4810072"/>
              <a:chExt cx="439024" cy="356351"/>
            </a:xfrm>
          </p:grpSpPr>
          <p:sp>
            <p:nvSpPr>
              <p:cNvPr id="116" name="Oval 115"/>
              <p:cNvSpPr/>
              <p:nvPr/>
            </p:nvSpPr>
            <p:spPr>
              <a:xfrm rot="3806939">
                <a:off x="2601940" y="4826871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grpSp>
            <p:nvGrpSpPr>
              <p:cNvPr id="117" name="Group 235"/>
              <p:cNvGrpSpPr>
                <a:grpSpLocks/>
              </p:cNvGrpSpPr>
              <p:nvPr/>
            </p:nvGrpSpPr>
            <p:grpSpPr bwMode="auto">
              <a:xfrm>
                <a:off x="2440735" y="4810072"/>
                <a:ext cx="301731" cy="356351"/>
                <a:chOff x="2379215" y="4883530"/>
                <a:chExt cx="301731" cy="356351"/>
              </a:xfrm>
            </p:grpSpPr>
            <p:sp>
              <p:nvSpPr>
                <p:cNvPr id="119" name="Oval 118"/>
                <p:cNvSpPr/>
                <p:nvPr/>
              </p:nvSpPr>
              <p:spPr>
                <a:xfrm rot="3806939">
                  <a:off x="2472146" y="5031081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 rot="3806939">
                  <a:off x="2386415" y="4876330"/>
                  <a:ext cx="201600" cy="216000"/>
                </a:xfrm>
                <a:prstGeom prst="ellipse">
                  <a:avLst/>
                </a:prstGeom>
                <a:solidFill>
                  <a:srgbClr val="CC000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</p:grpSp>
          <p:sp>
            <p:nvSpPr>
              <p:cNvPr id="118" name="Oval 117"/>
              <p:cNvSpPr/>
              <p:nvPr/>
            </p:nvSpPr>
            <p:spPr>
              <a:xfrm rot="3806939">
                <a:off x="2362936" y="4933747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grpSp>
          <p:nvGrpSpPr>
            <p:cNvPr id="109" name="Group 238"/>
            <p:cNvGrpSpPr>
              <a:grpSpLocks/>
            </p:cNvGrpSpPr>
            <p:nvPr/>
          </p:nvGrpSpPr>
          <p:grpSpPr bwMode="auto">
            <a:xfrm>
              <a:off x="8215338" y="4437885"/>
              <a:ext cx="285752" cy="202965"/>
              <a:chOff x="2310622" y="5658252"/>
              <a:chExt cx="441633" cy="337664"/>
            </a:xfrm>
          </p:grpSpPr>
          <p:sp>
            <p:nvSpPr>
              <p:cNvPr id="113" name="Oval 112"/>
              <p:cNvSpPr/>
              <p:nvPr/>
            </p:nvSpPr>
            <p:spPr>
              <a:xfrm rot="4921397">
                <a:off x="2450199" y="5788749"/>
                <a:ext cx="214314" cy="2000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14" name="Oval 113"/>
              <p:cNvSpPr/>
              <p:nvPr/>
            </p:nvSpPr>
            <p:spPr>
              <a:xfrm rot="4921397">
                <a:off x="2543455" y="5651051"/>
                <a:ext cx="201600" cy="216001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4921397">
                <a:off x="2317823" y="5781693"/>
                <a:ext cx="201600" cy="216001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dirty="0"/>
              </a:p>
            </p:txBody>
          </p:sp>
        </p:grpSp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10241" y="4500570"/>
              <a:ext cx="490717" cy="49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" name="TextBox 110"/>
            <p:cNvSpPr txBox="1">
              <a:spLocks noChangeArrowheads="1"/>
            </p:cNvSpPr>
            <p:nvPr/>
          </p:nvSpPr>
          <p:spPr bwMode="auto">
            <a:xfrm>
              <a:off x="6121892" y="5000636"/>
              <a:ext cx="5218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200" baseline="30000" dirty="0" smtClean="0"/>
                <a:t>7</a:t>
              </a:r>
              <a:r>
                <a:rPr lang="es-ES" sz="1200" dirty="0" smtClean="0"/>
                <a:t>Be</a:t>
              </a:r>
              <a:endParaRPr lang="es-ES" sz="1200" dirty="0"/>
            </a:p>
          </p:txBody>
        </p:sp>
        <p:sp>
          <p:nvSpPr>
            <p:cNvPr id="112" name="TextBox 86"/>
            <p:cNvSpPr txBox="1">
              <a:spLocks noChangeArrowheads="1"/>
            </p:cNvSpPr>
            <p:nvPr/>
          </p:nvSpPr>
          <p:spPr bwMode="auto">
            <a:xfrm>
              <a:off x="8072462" y="4723637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1200" baseline="30000" dirty="0"/>
                <a:t>3</a:t>
              </a:r>
              <a:r>
                <a:rPr lang="es-ES" sz="1200" dirty="0"/>
                <a:t>He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795766" y="5357826"/>
              <a:ext cx="32053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dirty="0" smtClean="0"/>
                <a:t>…..coulomb </a:t>
              </a:r>
              <a:r>
                <a:rPr lang="es-ES" sz="1200" dirty="0" err="1" smtClean="0"/>
                <a:t>breakup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is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main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reaction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mechanism</a:t>
              </a:r>
              <a:r>
                <a:rPr lang="es-ES" sz="1200" dirty="0" smtClean="0"/>
                <a:t>.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extraction</a:t>
              </a:r>
              <a:r>
                <a:rPr lang="es-ES" sz="1200" dirty="0" smtClean="0"/>
                <a:t> of S34(0), </a:t>
              </a:r>
              <a:r>
                <a:rPr lang="es-ES" sz="1200" dirty="0" err="1" smtClean="0"/>
                <a:t>using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Coulomb </a:t>
              </a:r>
              <a:r>
                <a:rPr lang="es-ES" sz="1200" dirty="0" err="1" smtClean="0"/>
                <a:t>dissociation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method</a:t>
              </a:r>
              <a:r>
                <a:rPr lang="es-ES" sz="1200" dirty="0" smtClean="0"/>
                <a:t>, </a:t>
              </a:r>
              <a:r>
                <a:rPr lang="es-ES" sz="1200" dirty="0" err="1" smtClean="0"/>
                <a:t>may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be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promising</a:t>
              </a:r>
              <a:r>
                <a:rPr lang="es-ES" sz="1200" dirty="0" smtClean="0"/>
                <a:t>, </a:t>
              </a:r>
              <a:r>
                <a:rPr lang="es-ES" sz="1200" dirty="0" err="1" smtClean="0"/>
                <a:t>but</a:t>
              </a:r>
              <a:r>
                <a:rPr lang="es-ES" sz="1200" dirty="0" smtClean="0"/>
                <a:t> as </a:t>
              </a:r>
              <a:r>
                <a:rPr lang="es-ES" sz="1200" dirty="0" err="1" smtClean="0"/>
                <a:t>yet</a:t>
              </a:r>
              <a:r>
                <a:rPr lang="es-ES" sz="1200" dirty="0" smtClean="0"/>
                <a:t>,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uncertainties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due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to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nuclear and E2 </a:t>
              </a:r>
              <a:r>
                <a:rPr lang="es-ES" sz="1200" dirty="0" err="1" smtClean="0"/>
                <a:t>contributions</a:t>
              </a:r>
              <a:r>
                <a:rPr lang="es-ES" sz="1200" dirty="0" smtClean="0"/>
                <a:t>, </a:t>
              </a:r>
              <a:r>
                <a:rPr lang="es-ES" sz="1200" dirty="0" err="1" smtClean="0"/>
                <a:t>along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with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experimental </a:t>
              </a:r>
              <a:r>
                <a:rPr lang="es-ES" sz="1200" dirty="0" err="1" smtClean="0"/>
                <a:t>uncertiainties</a:t>
              </a:r>
              <a:r>
                <a:rPr lang="es-ES" sz="1200" dirty="0" smtClean="0"/>
                <a:t> in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measurement</a:t>
              </a:r>
              <a:r>
                <a:rPr lang="es-ES" sz="1200" dirty="0" smtClean="0"/>
                <a:t>, </a:t>
              </a:r>
              <a:r>
                <a:rPr lang="es-ES" sz="1200" dirty="0" err="1" smtClean="0"/>
                <a:t>makes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it</a:t>
              </a:r>
              <a:r>
                <a:rPr lang="es-ES" sz="1200" dirty="0" smtClean="0"/>
                <a:t> nuclear </a:t>
              </a:r>
              <a:r>
                <a:rPr lang="es-ES" sz="1200" dirty="0" err="1" smtClean="0"/>
                <a:t>whether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this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method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will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be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able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to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improve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on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the</a:t>
              </a:r>
              <a:r>
                <a:rPr lang="es-ES" sz="1200" dirty="0" smtClean="0"/>
                <a:t> </a:t>
              </a:r>
              <a:r>
                <a:rPr lang="es-ES" sz="1200" dirty="0" err="1" smtClean="0"/>
                <a:t>radiative</a:t>
              </a:r>
              <a:r>
                <a:rPr lang="es-ES" sz="1200" dirty="0" smtClean="0"/>
                <a:t> capture </a:t>
              </a:r>
              <a:r>
                <a:rPr lang="es-ES" sz="1200" dirty="0" err="1" smtClean="0"/>
                <a:t>measurements</a:t>
              </a:r>
              <a:r>
                <a:rPr lang="es-ES" sz="1200" dirty="0" smtClean="0"/>
                <a:t>.</a:t>
              </a:r>
            </a:p>
          </p:txBody>
        </p:sp>
        <p:sp>
          <p:nvSpPr>
            <p:cNvPr id="131" name="TextBox 86"/>
            <p:cNvSpPr txBox="1">
              <a:spLocks noChangeArrowheads="1"/>
            </p:cNvSpPr>
            <p:nvPr/>
          </p:nvSpPr>
          <p:spPr bwMode="auto">
            <a:xfrm>
              <a:off x="7572396" y="4080695"/>
              <a:ext cx="428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ES" sz="1200" baseline="30000" dirty="0"/>
                <a:t>4</a:t>
              </a:r>
              <a:r>
                <a:rPr lang="es-ES" sz="1200" dirty="0" smtClean="0"/>
                <a:t>He</a:t>
              </a:r>
              <a:endParaRPr lang="es-E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3608E-6 L 0.35955 -0.094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778E-6 L 0.35174 0.0839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4.81481E-6 L 0.03994 -0.0398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90997E-7 L 0.0415 0.00301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602 L 0.04653 0.04352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185 L 0.03143 0.09759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5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0809 L 0.07726 0.00555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4916" y="2653815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2976" y="-71462"/>
            <a:ext cx="6929486" cy="1000132"/>
          </a:xfrm>
        </p:spPr>
        <p:txBody>
          <a:bodyPr/>
          <a:lstStyle/>
          <a:p>
            <a:pPr>
              <a:defRPr/>
            </a:pPr>
            <a:r>
              <a:rPr smtClean="0"/>
              <a:t>EXPERIMENTAL MEASUREMENT OF</a:t>
            </a:r>
            <a:br>
              <a:rPr smtClean="0"/>
            </a:br>
            <a:r>
              <a:rPr smtClean="0">
                <a:latin typeface="Symbol" pitchFamily="18" charset="2"/>
              </a:rPr>
              <a:t>s</a:t>
            </a:r>
            <a:r>
              <a:rPr smtClean="0"/>
              <a:t>(E) FOR </a:t>
            </a:r>
            <a:r>
              <a:rPr baseline="30000" smtClean="0"/>
              <a:t>4</a:t>
            </a:r>
            <a:r>
              <a:rPr smtClean="0"/>
              <a:t>He(</a:t>
            </a:r>
            <a:r>
              <a:rPr baseline="30000" smtClean="0"/>
              <a:t>3</a:t>
            </a:r>
            <a:r>
              <a:rPr smtClean="0"/>
              <a:t>He,</a:t>
            </a:r>
            <a:r>
              <a:rPr smtClean="0">
                <a:latin typeface="Symbol" pitchFamily="18" charset="2"/>
              </a:rPr>
              <a:t>g</a:t>
            </a:r>
            <a:r>
              <a:rPr smtClean="0"/>
              <a:t>)</a:t>
            </a:r>
            <a:r>
              <a:rPr baseline="30000" smtClean="0"/>
              <a:t>7</a:t>
            </a:r>
            <a:r>
              <a:rPr smtClean="0"/>
              <a:t>Be</a:t>
            </a: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643042" y="542926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EXPERIMENTAL RESTRICTIONS </a:t>
            </a:r>
            <a:r>
              <a:rPr lang="es-ES" dirty="0" smtClean="0">
                <a:sym typeface="Wingdings" pitchFamily="2" charset="2"/>
              </a:rPr>
              <a:t> THEORETICAL MODELS EXTRAPOLATIONS TO THE ASTROPHYSICAL FACTOR</a:t>
            </a:r>
            <a:endParaRPr lang="es-ES" dirty="0"/>
          </a:p>
        </p:txBody>
      </p:sp>
      <p:pic>
        <p:nvPicPr>
          <p:cNvPr id="8" name="Picture 7" descr="charl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4357675" cy="326825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29256" y="1142984"/>
            <a:ext cx="3557322" cy="3880716"/>
            <a:chOff x="5429256" y="1142984"/>
            <a:chExt cx="3557322" cy="3880716"/>
          </a:xfrm>
        </p:grpSpPr>
        <p:pic>
          <p:nvPicPr>
            <p:cNvPr id="7" name="Picture 6" descr="12borr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9256" y="1142984"/>
              <a:ext cx="3557322" cy="388071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86578" y="2786058"/>
              <a:ext cx="20002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_tradnl" dirty="0" smtClean="0"/>
            </a:p>
            <a:p>
              <a:endParaRPr lang="es-E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PREVIOUS DATA AND MODELS</a:t>
            </a:r>
            <a:endParaRPr lang="es-ES" dirty="0"/>
          </a:p>
        </p:txBody>
      </p:sp>
      <p:pic>
        <p:nvPicPr>
          <p:cNvPr id="7" name="Picture 6" descr="comparativ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43" y="1071546"/>
            <a:ext cx="2816699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4876" y="4143380"/>
            <a:ext cx="3384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B.S. Nara Singh et al., </a:t>
            </a:r>
          </a:p>
          <a:p>
            <a:r>
              <a:rPr lang="es-ES" dirty="0" smtClean="0"/>
              <a:t>PRL 93, 262503 (2004)</a:t>
            </a:r>
          </a:p>
          <a:p>
            <a:endParaRPr lang="es-ES" sz="1400" dirty="0" smtClean="0"/>
          </a:p>
          <a:p>
            <a:pPr algn="ctr"/>
            <a:r>
              <a:rPr lang="es-ES" dirty="0" smtClean="0"/>
              <a:t>S</a:t>
            </a:r>
            <a:r>
              <a:rPr lang="es-ES" baseline="-25000" dirty="0" smtClean="0"/>
              <a:t>34</a:t>
            </a:r>
            <a:r>
              <a:rPr lang="es-ES" dirty="0" smtClean="0"/>
              <a:t>(0) =0.53(3)(1)</a:t>
            </a:r>
            <a:endParaRPr lang="es-ES" dirty="0"/>
          </a:p>
        </p:txBody>
      </p:sp>
      <p:pic>
        <p:nvPicPr>
          <p:cNvPr id="10" name="Picture 9" descr="Picture18.png"/>
          <p:cNvPicPr>
            <a:picLocks noChangeAspect="1"/>
          </p:cNvPicPr>
          <p:nvPr/>
        </p:nvPicPr>
        <p:blipFill>
          <a:blip r:embed="rId3"/>
          <a:srcRect t="4806"/>
          <a:stretch>
            <a:fillRect/>
          </a:stretch>
        </p:blipFill>
        <p:spPr>
          <a:xfrm>
            <a:off x="1357290" y="3929066"/>
            <a:ext cx="3337213" cy="2714644"/>
          </a:xfrm>
          <a:prstGeom prst="rect">
            <a:avLst/>
          </a:prstGeom>
        </p:spPr>
      </p:pic>
      <p:pic>
        <p:nvPicPr>
          <p:cNvPr id="11" name="Picture 10" descr="3"/>
          <p:cNvPicPr>
            <a:picLocks noChangeAspect="1"/>
          </p:cNvPicPr>
          <p:nvPr/>
        </p:nvPicPr>
        <p:blipFill>
          <a:blip r:embed="rId4"/>
          <a:srcRect r="4478"/>
          <a:stretch>
            <a:fillRect/>
          </a:stretch>
        </p:blipFill>
        <p:spPr>
          <a:xfrm>
            <a:off x="1285852" y="1071546"/>
            <a:ext cx="4572032" cy="2843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78579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Fusion cross sections. I. Rev. Mod. Phys. </a:t>
            </a:r>
            <a:r>
              <a:rPr lang="en-US" dirty="0" err="1" smtClean="0"/>
              <a:t>Vol</a:t>
            </a:r>
            <a:r>
              <a:rPr lang="en-US" dirty="0" smtClean="0"/>
              <a:t> 70 No 4 (1998)</a:t>
            </a:r>
          </a:p>
        </p:txBody>
      </p:sp>
      <p:sp>
        <p:nvSpPr>
          <p:cNvPr id="14" name="Oval 13"/>
          <p:cNvSpPr/>
          <p:nvPr/>
        </p:nvSpPr>
        <p:spPr>
          <a:xfrm>
            <a:off x="2643174" y="2500306"/>
            <a:ext cx="2071702" cy="21431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Oval 15"/>
          <p:cNvSpPr/>
          <p:nvPr/>
        </p:nvSpPr>
        <p:spPr>
          <a:xfrm>
            <a:off x="2867012" y="3295648"/>
            <a:ext cx="2071702" cy="21431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Oval 16"/>
          <p:cNvSpPr/>
          <p:nvPr/>
        </p:nvSpPr>
        <p:spPr>
          <a:xfrm>
            <a:off x="4643438" y="2500306"/>
            <a:ext cx="2143140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r>
              <a:rPr lang="en-US" sz="1400" baseline="-25000" dirty="0" smtClean="0">
                <a:solidFill>
                  <a:schemeClr val="tx1"/>
                </a:solidFill>
              </a:rPr>
              <a:t>34</a:t>
            </a:r>
            <a:r>
              <a:rPr lang="en-US" sz="1400" dirty="0" smtClean="0">
                <a:solidFill>
                  <a:schemeClr val="tx1"/>
                </a:solidFill>
              </a:rPr>
              <a:t>(0)= (0.53±0.05</a:t>
            </a:r>
            <a:r>
              <a:rPr lang="en-US" sz="14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begin{eqnarray} \nonumber&#10;\sigma(E) = S(E)\, \exp(-2 \pi \eta) \, \frac{1}{E} 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376"/>
  <p:tag name="BOXFONT" val="10"/>
  <p:tag name="BOXWRAP" val="False"/>
  <p:tag name="WORKAROUNDTRANSPARENCYBUG" val="False"/>
  <p:tag name="BITMAPFORMAT" val="bmp256"/>
  <p:tag name="DEBUGINTERACTIVE" val="True"/>
  <p:tag name="ORIGWIDTH" val="264"/>
  <p:tag name="PICTUREFILESIZE" val="31514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</TotalTime>
  <Words>1868</Words>
  <Application>Microsoft Office PowerPoint</Application>
  <PresentationFormat>On-screen Show (4:3)</PresentationFormat>
  <Paragraphs>480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Ecuación</vt:lpstr>
      <vt:lpstr>Slide 1</vt:lpstr>
      <vt:lpstr>OUTLINE</vt:lpstr>
      <vt:lpstr>MOTIVATION : ASTROPHYSICAL SITES</vt:lpstr>
      <vt:lpstr>MOTIVATION : STANDAR SOLAR MODEL</vt:lpstr>
      <vt:lpstr>MOTIVATION : STANDAR SOLAR MODEL</vt:lpstr>
      <vt:lpstr>MOTIVATION :PRIMORDIAL 7Li</vt:lpstr>
      <vt:lpstr>EXPERIMENTAL MEASUREMENT OF s(E) FOR 4He(3He,g)7Be</vt:lpstr>
      <vt:lpstr>EXPERIMENTAL MEASUREMENT OF s(E) FOR 4He(3He,g)7Be</vt:lpstr>
      <vt:lpstr>PREVIOUS DATA AND MODELS</vt:lpstr>
      <vt:lpstr>PREVIOUS DATA AND MODELS</vt:lpstr>
      <vt:lpstr>THE EXPERIMENT</vt:lpstr>
      <vt:lpstr>THE EXPERIMENT: CMAM</vt:lpstr>
      <vt:lpstr>THE EXPERIMENT: SET-UP</vt:lpstr>
      <vt:lpstr>EXPERIMENTAL MEASUREMENTS </vt:lpstr>
      <vt:lpstr>EXPERIMENTAL SET-UP II</vt:lpstr>
      <vt:lpstr>OBSERVABLES MEASUREMENTS </vt:lpstr>
      <vt:lpstr>OBSERVABLES MEASUREMENTS </vt:lpstr>
      <vt:lpstr>OBSERVABLES MEASUREMENTS</vt:lpstr>
      <vt:lpstr>RESULTS I</vt:lpstr>
      <vt:lpstr>RESULTS II: COMPARISON </vt:lpstr>
      <vt:lpstr>ONGOING WORK</vt:lpstr>
      <vt:lpstr>ONGOING WORK</vt:lpstr>
      <vt:lpstr>Slide 23</vt:lpstr>
      <vt:lpstr>º</vt:lpstr>
    </vt:vector>
  </TitlesOfParts>
  <Company>IEM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Mariano</dc:creator>
  <cp:lastModifiedBy>Mariano</cp:lastModifiedBy>
  <cp:revision>345</cp:revision>
  <dcterms:created xsi:type="dcterms:W3CDTF">2012-02-01T12:35:07Z</dcterms:created>
  <dcterms:modified xsi:type="dcterms:W3CDTF">2012-02-09T09:54:01Z</dcterms:modified>
</cp:coreProperties>
</file>